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9" r:id="rId2"/>
    <p:sldId id="269" r:id="rId3"/>
    <p:sldId id="267" r:id="rId4"/>
    <p:sldId id="283" r:id="rId5"/>
    <p:sldId id="286" r:id="rId6"/>
    <p:sldId id="571" r:id="rId7"/>
    <p:sldId id="572" r:id="rId8"/>
    <p:sldId id="573" r:id="rId9"/>
    <p:sldId id="549" r:id="rId10"/>
    <p:sldId id="2147471765" r:id="rId11"/>
    <p:sldId id="574" r:id="rId12"/>
    <p:sldId id="561" r:id="rId13"/>
    <p:sldId id="2147471766" r:id="rId14"/>
    <p:sldId id="2147471768" r:id="rId15"/>
    <p:sldId id="552" r:id="rId16"/>
    <p:sldId id="562" r:id="rId17"/>
    <p:sldId id="564" r:id="rId18"/>
    <p:sldId id="563" r:id="rId19"/>
    <p:sldId id="2147471769" r:id="rId20"/>
    <p:sldId id="575" r:id="rId21"/>
    <p:sldId id="568" r:id="rId22"/>
    <p:sldId id="569" r:id="rId23"/>
    <p:sldId id="565" r:id="rId24"/>
    <p:sldId id="2147471760" r:id="rId25"/>
    <p:sldId id="566" r:id="rId26"/>
    <p:sldId id="2147471761" r:id="rId27"/>
    <p:sldId id="2147471763" r:id="rId28"/>
    <p:sldId id="2147471767" r:id="rId29"/>
    <p:sldId id="555" r:id="rId30"/>
    <p:sldId id="2147471764" r:id="rId31"/>
    <p:sldId id="546" r:id="rId32"/>
    <p:sldId id="2147471759" r:id="rId33"/>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3EA6"/>
    <a:srgbClr val="E7E9FB"/>
    <a:srgbClr val="8293E6"/>
    <a:srgbClr val="7D62C6"/>
    <a:srgbClr val="BB63CA"/>
    <a:srgbClr val="9F5590"/>
    <a:srgbClr val="FE87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97"/>
    <p:restoredTop sz="92658"/>
  </p:normalViewPr>
  <p:slideViewPr>
    <p:cSldViewPr snapToGrid="0">
      <p:cViewPr varScale="1">
        <p:scale>
          <a:sx n="68" d="100"/>
          <a:sy n="68" d="100"/>
        </p:scale>
        <p:origin x="60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B6394-F08A-1F46-89C7-396A2107D9C4}" type="datetimeFigureOut">
              <a:rPr lang="it-IT" smtClean="0"/>
              <a:t>17/04/2026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D4561B-8B53-E747-B532-A8096757F57C}" type="slidenum">
              <a:rPr lang="it-IT" smtClean="0"/>
              <a:t>‹N›</a:t>
            </a:fld>
            <a:endParaRPr lang="it-IT"/>
          </a:p>
        </p:txBody>
      </p:sp>
    </p:spTree>
    <p:extLst>
      <p:ext uri="{BB962C8B-B14F-4D97-AF65-F5344CB8AC3E}">
        <p14:creationId xmlns:p14="http://schemas.microsoft.com/office/powerpoint/2010/main" val="157880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Tuttavia, mentre è noto che la sommatoria di differenti CMRFs definisce uno specifico rischio individuale metabolico con un incremento del rischio cardiovascolare progressivo all’aumentare del carico dismetabolico, l’impatto cumulativo del carico metabolico sul rischio di insorgenza di HCC nei pazienti con malattia epatica avanzata resta una questione solo parzialmente esplorata</a:t>
            </a:r>
          </a:p>
        </p:txBody>
      </p:sp>
      <p:sp>
        <p:nvSpPr>
          <p:cNvPr id="4" name="Segnaposto numero diapositiva 3"/>
          <p:cNvSpPr>
            <a:spLocks noGrp="1"/>
          </p:cNvSpPr>
          <p:nvPr>
            <p:ph type="sldNum" sz="quarter" idx="5"/>
          </p:nvPr>
        </p:nvSpPr>
        <p:spPr/>
        <p:txBody>
          <a:bodyPr/>
          <a:lstStyle/>
          <a:p>
            <a:fld id="{BBD283AB-7753-1147-84BD-B0F348146461}" type="slidenum">
              <a:rPr lang="it-IT" smtClean="0"/>
              <a:t>6</a:t>
            </a:fld>
            <a:endParaRPr lang="it-IT"/>
          </a:p>
        </p:txBody>
      </p:sp>
    </p:spTree>
    <p:extLst>
      <p:ext uri="{BB962C8B-B14F-4D97-AF65-F5344CB8AC3E}">
        <p14:creationId xmlns:p14="http://schemas.microsoft.com/office/powerpoint/2010/main" val="3391074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Considerazione: l’aggiunta della dislipidemia ai 3 CMRF (ossia il IV cluster) non aumenta di più il rischio rispetto al III</a:t>
            </a:r>
          </a:p>
        </p:txBody>
      </p:sp>
      <p:sp>
        <p:nvSpPr>
          <p:cNvPr id="4" name="Segnaposto numero diapositiva 3"/>
          <p:cNvSpPr>
            <a:spLocks noGrp="1"/>
          </p:cNvSpPr>
          <p:nvPr>
            <p:ph type="sldNum" sz="quarter" idx="5"/>
          </p:nvPr>
        </p:nvSpPr>
        <p:spPr/>
        <p:txBody>
          <a:bodyPr/>
          <a:lstStyle/>
          <a:p>
            <a:fld id="{BBD283AB-7753-1147-84BD-B0F348146461}" type="slidenum">
              <a:rPr lang="it-IT" smtClean="0"/>
              <a:t>22</a:t>
            </a:fld>
            <a:endParaRPr lang="it-IT"/>
          </a:p>
        </p:txBody>
      </p:sp>
    </p:spTree>
    <p:extLst>
      <p:ext uri="{BB962C8B-B14F-4D97-AF65-F5344CB8AC3E}">
        <p14:creationId xmlns:p14="http://schemas.microsoft.com/office/powerpoint/2010/main" val="1347363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a:r>
              <a:rPr lang="it-IT" b="1" i="0" u="none" strike="noStrike" dirty="0">
                <a:solidFill>
                  <a:srgbClr val="000000"/>
                </a:solidFill>
                <a:effectLst/>
              </a:rPr>
              <a:t>Interpretazione coerente</a:t>
            </a:r>
          </a:p>
          <a:p>
            <a:pPr algn="l"/>
            <a:r>
              <a:rPr lang="it-IT" b="1" i="0" u="none" strike="noStrike" dirty="0" err="1">
                <a:solidFill>
                  <a:srgbClr val="000000"/>
                </a:solidFill>
                <a:effectLst/>
              </a:rPr>
              <a:t>Univariable</a:t>
            </a:r>
            <a:r>
              <a:rPr lang="it-IT" b="1" i="0" u="none" strike="noStrike" dirty="0">
                <a:solidFill>
                  <a:srgbClr val="000000"/>
                </a:solidFill>
                <a:effectLst/>
              </a:rPr>
              <a:t>:</a:t>
            </a:r>
          </a:p>
          <a:p>
            <a:pPr algn="l">
              <a:buFont typeface="Arial" panose="020B0604020202020204" pitchFamily="34" charset="0"/>
              <a:buChar char="•"/>
            </a:pPr>
            <a:r>
              <a:rPr lang="it-IT" b="0" i="0" u="none" strike="noStrike" dirty="0">
                <a:solidFill>
                  <a:srgbClr val="000000"/>
                </a:solidFill>
                <a:effectLst/>
              </a:rPr>
              <a:t>Cluster III–IV → HR 2.72</a:t>
            </a:r>
          </a:p>
          <a:p>
            <a:pPr algn="l">
              <a:buFont typeface="Arial" panose="020B0604020202020204" pitchFamily="34" charset="0"/>
              <a:buChar char="•"/>
            </a:pPr>
            <a:r>
              <a:rPr lang="it-IT" b="0" i="0" u="none" strike="noStrike" dirty="0">
                <a:solidFill>
                  <a:srgbClr val="000000"/>
                </a:solidFill>
                <a:effectLst/>
              </a:rPr>
              <a:t>Diabete → HR 2.15</a:t>
            </a:r>
          </a:p>
          <a:p>
            <a:pPr algn="l">
              <a:buFont typeface="Arial" panose="020B0604020202020204" pitchFamily="34" charset="0"/>
              <a:buChar char="•"/>
            </a:pPr>
            <a:r>
              <a:rPr lang="it-IT" b="0" i="0" u="none" strike="noStrike" dirty="0">
                <a:solidFill>
                  <a:srgbClr val="000000"/>
                </a:solidFill>
                <a:effectLst/>
              </a:rPr>
              <a:t>Entrambi altamente significativi</a:t>
            </a:r>
          </a:p>
          <a:p>
            <a:pPr algn="l"/>
            <a:r>
              <a:rPr lang="it-IT" b="1" i="0" u="none" strike="noStrike" dirty="0" err="1">
                <a:solidFill>
                  <a:srgbClr val="000000"/>
                </a:solidFill>
                <a:effectLst/>
              </a:rPr>
              <a:t>Multivariable</a:t>
            </a:r>
            <a:r>
              <a:rPr lang="it-IT" b="1" i="0" u="none" strike="noStrike" dirty="0">
                <a:solidFill>
                  <a:srgbClr val="000000"/>
                </a:solidFill>
                <a:effectLst/>
              </a:rPr>
              <a:t>:</a:t>
            </a:r>
          </a:p>
          <a:p>
            <a:pPr algn="l">
              <a:buFont typeface="Arial" panose="020B0604020202020204" pitchFamily="34" charset="0"/>
              <a:buChar char="•"/>
            </a:pPr>
            <a:r>
              <a:rPr lang="it-IT" b="0" i="0" u="none" strike="noStrike" dirty="0">
                <a:solidFill>
                  <a:srgbClr val="000000"/>
                </a:solidFill>
                <a:effectLst/>
              </a:rPr>
              <a:t>≥3 CMRFs resta indipendente (HR 2.05)</a:t>
            </a:r>
          </a:p>
          <a:p>
            <a:pPr algn="l">
              <a:buFont typeface="Arial" panose="020B0604020202020204" pitchFamily="34" charset="0"/>
              <a:buChar char="•"/>
            </a:pPr>
            <a:r>
              <a:rPr lang="it-IT" b="0" i="0" u="none" strike="noStrike" dirty="0">
                <a:solidFill>
                  <a:srgbClr val="000000"/>
                </a:solidFill>
                <a:effectLst/>
              </a:rPr>
              <a:t>Diabete resta indipendente (HR 1.82)</a:t>
            </a:r>
          </a:p>
          <a:p>
            <a:pPr algn="l">
              <a:buFont typeface="Arial" panose="020B0604020202020204" pitchFamily="34" charset="0"/>
              <a:buChar char="•"/>
            </a:pPr>
            <a:r>
              <a:rPr lang="it-IT" b="0" i="0" u="none" strike="noStrike" dirty="0">
                <a:solidFill>
                  <a:srgbClr val="000000"/>
                </a:solidFill>
                <a:effectLst/>
              </a:rPr>
              <a:t>LSM mantiene ruolo strutturale come </a:t>
            </a:r>
            <a:r>
              <a:rPr lang="it-IT" b="0" i="0" u="none" strike="noStrike" dirty="0" err="1">
                <a:solidFill>
                  <a:srgbClr val="000000"/>
                </a:solidFill>
                <a:effectLst/>
              </a:rPr>
              <a:t>DeltaLSM</a:t>
            </a:r>
            <a:endParaRPr lang="it-IT" b="0" i="0" u="none" strike="noStrike" dirty="0">
              <a:solidFill>
                <a:srgbClr val="000000"/>
              </a:solidFill>
              <a:effectLst/>
            </a:endParaRPr>
          </a:p>
          <a:p>
            <a:pPr algn="l">
              <a:buFont typeface="Arial" panose="020B0604020202020204" pitchFamily="34" charset="0"/>
              <a:buChar char="•"/>
            </a:pPr>
            <a:r>
              <a:rPr lang="it-IT" b="0" i="0" u="none" strike="noStrike" dirty="0">
                <a:solidFill>
                  <a:srgbClr val="000000"/>
                </a:solidFill>
                <a:effectLst/>
              </a:rPr>
              <a:t>Ipertensione perde significatività (coerente biologicamente)</a:t>
            </a:r>
          </a:p>
          <a:p>
            <a:pPr algn="l"/>
            <a:r>
              <a:rPr lang="it-IT" b="0" i="0" u="none" strike="noStrike" dirty="0">
                <a:solidFill>
                  <a:srgbClr val="000000"/>
                </a:solidFill>
                <a:effectLst/>
              </a:rPr>
              <a:t>👉 Questo suggerisce che il rischio non è solo numero di fattori, ma presenza di specifiche firme metaboliche.</a:t>
            </a:r>
          </a:p>
          <a:p>
            <a:pPr algn="l"/>
            <a:r>
              <a:rPr lang="it-IT" b="0" i="0" u="none" strike="noStrike" dirty="0">
                <a:solidFill>
                  <a:srgbClr val="000000"/>
                </a:solidFill>
                <a:effectLst/>
              </a:rPr>
              <a:t>Frase da dire:</a:t>
            </a:r>
          </a:p>
          <a:p>
            <a:r>
              <a:rPr lang="it-IT" dirty="0"/>
              <a:t>“</a:t>
            </a:r>
            <a:r>
              <a:rPr lang="it-IT" dirty="0" err="1"/>
              <a:t>Patients</a:t>
            </a:r>
            <a:r>
              <a:rPr lang="it-IT" dirty="0"/>
              <a:t> with ≥3 </a:t>
            </a:r>
            <a:r>
              <a:rPr lang="it-IT" dirty="0" err="1"/>
              <a:t>cardiometabolic</a:t>
            </a:r>
            <a:r>
              <a:rPr lang="it-IT" dirty="0"/>
              <a:t> risk </a:t>
            </a:r>
            <a:r>
              <a:rPr lang="it-IT" dirty="0" err="1"/>
              <a:t>factors</a:t>
            </a:r>
            <a:r>
              <a:rPr lang="it-IT" dirty="0"/>
              <a:t> </a:t>
            </a:r>
            <a:r>
              <a:rPr lang="it-IT" dirty="0" err="1"/>
              <a:t>showed</a:t>
            </a:r>
            <a:r>
              <a:rPr lang="it-IT" dirty="0"/>
              <a:t> a </a:t>
            </a:r>
            <a:r>
              <a:rPr lang="it-IT" dirty="0" err="1"/>
              <a:t>twofold</a:t>
            </a:r>
            <a:r>
              <a:rPr lang="it-IT" dirty="0"/>
              <a:t> increased HCC risk, </a:t>
            </a:r>
            <a:r>
              <a:rPr lang="it-IT" dirty="0" err="1"/>
              <a:t>independently</a:t>
            </a:r>
            <a:r>
              <a:rPr lang="it-IT" dirty="0"/>
              <a:t> of fibrosis </a:t>
            </a:r>
            <a:r>
              <a:rPr lang="it-IT" dirty="0" err="1"/>
              <a:t>severity</a:t>
            </a:r>
            <a:r>
              <a:rPr lang="it-IT" dirty="0"/>
              <a:t>. </a:t>
            </a:r>
            <a:r>
              <a:rPr lang="it-IT" dirty="0" err="1"/>
              <a:t>Importantly</a:t>
            </a:r>
            <a:r>
              <a:rPr lang="it-IT" dirty="0"/>
              <a:t>, </a:t>
            </a:r>
            <a:r>
              <a:rPr lang="it-IT" dirty="0" err="1"/>
              <a:t>diabetes</a:t>
            </a:r>
            <a:r>
              <a:rPr lang="it-IT" dirty="0"/>
              <a:t> </a:t>
            </a:r>
            <a:r>
              <a:rPr lang="it-IT" dirty="0" err="1"/>
              <a:t>remained</a:t>
            </a:r>
            <a:r>
              <a:rPr lang="it-IT" dirty="0"/>
              <a:t> an </a:t>
            </a:r>
            <a:r>
              <a:rPr lang="it-IT" dirty="0" err="1"/>
              <a:t>independent</a:t>
            </a:r>
            <a:r>
              <a:rPr lang="it-IT" dirty="0"/>
              <a:t> driver </a:t>
            </a:r>
            <a:r>
              <a:rPr lang="it-IT" dirty="0" err="1"/>
              <a:t>even</a:t>
            </a:r>
            <a:r>
              <a:rPr lang="it-IT" dirty="0"/>
              <a:t> after </a:t>
            </a:r>
            <a:r>
              <a:rPr lang="it-IT" dirty="0" err="1"/>
              <a:t>adjustment</a:t>
            </a:r>
            <a:r>
              <a:rPr lang="it-IT" dirty="0"/>
              <a:t>.”</a:t>
            </a:r>
          </a:p>
          <a:p>
            <a:pPr algn="l"/>
            <a:endParaRPr lang="it-IT" b="0" i="0" u="none" strike="noStrike" dirty="0">
              <a:solidFill>
                <a:srgbClr val="000000"/>
              </a:solidFill>
              <a:effectLst/>
            </a:endParaRPr>
          </a:p>
          <a:p>
            <a:endParaRPr lang="it-IT" dirty="0"/>
          </a:p>
        </p:txBody>
      </p:sp>
      <p:sp>
        <p:nvSpPr>
          <p:cNvPr id="4" name="Segnaposto numero diapositiva 3"/>
          <p:cNvSpPr>
            <a:spLocks noGrp="1"/>
          </p:cNvSpPr>
          <p:nvPr>
            <p:ph type="sldNum" sz="quarter" idx="5"/>
          </p:nvPr>
        </p:nvSpPr>
        <p:spPr/>
        <p:txBody>
          <a:bodyPr/>
          <a:lstStyle/>
          <a:p>
            <a:fld id="{BBD283AB-7753-1147-84BD-B0F348146461}" type="slidenum">
              <a:rPr lang="it-IT" smtClean="0"/>
              <a:t>25</a:t>
            </a:fld>
            <a:endParaRPr lang="it-IT"/>
          </a:p>
        </p:txBody>
      </p:sp>
    </p:spTree>
    <p:extLst>
      <p:ext uri="{BB962C8B-B14F-4D97-AF65-F5344CB8AC3E}">
        <p14:creationId xmlns:p14="http://schemas.microsoft.com/office/powerpoint/2010/main" val="369498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0" i="0" u="none" strike="noStrike" dirty="0">
                <a:solidFill>
                  <a:srgbClr val="000000"/>
                </a:solidFill>
                <a:effectLst/>
                <a:latin typeface="-webkit-standard"/>
              </a:rPr>
              <a:t>“</a:t>
            </a:r>
            <a:r>
              <a:rPr lang="it-IT" b="0" i="0" u="none" strike="noStrike" dirty="0" err="1">
                <a:solidFill>
                  <a:srgbClr val="000000"/>
                </a:solidFill>
                <a:effectLst/>
                <a:latin typeface="-webkit-standard"/>
              </a:rPr>
              <a:t>When</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incident</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diabetes</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was</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introduced</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into</a:t>
            </a:r>
            <a:r>
              <a:rPr lang="it-IT" b="0" i="0" u="none" strike="noStrike" dirty="0">
                <a:solidFill>
                  <a:srgbClr val="000000"/>
                </a:solidFill>
                <a:effectLst/>
                <a:latin typeface="-webkit-standard"/>
              </a:rPr>
              <a:t> the model, the </a:t>
            </a:r>
            <a:r>
              <a:rPr lang="it-IT" b="0" i="0" u="none" strike="noStrike" dirty="0" err="1">
                <a:solidFill>
                  <a:srgbClr val="000000"/>
                </a:solidFill>
                <a:effectLst/>
                <a:latin typeface="-webkit-standard"/>
              </a:rPr>
              <a:t>excess</a:t>
            </a:r>
            <a:r>
              <a:rPr lang="it-IT" b="0" i="0" u="none" strike="noStrike" dirty="0">
                <a:solidFill>
                  <a:srgbClr val="000000"/>
                </a:solidFill>
                <a:effectLst/>
                <a:latin typeface="-webkit-standard"/>
              </a:rPr>
              <a:t> risk </a:t>
            </a:r>
            <a:r>
              <a:rPr lang="it-IT" b="0" i="0" u="none" strike="noStrike" dirty="0" err="1">
                <a:solidFill>
                  <a:srgbClr val="000000"/>
                </a:solidFill>
                <a:effectLst/>
                <a:latin typeface="-webkit-standard"/>
              </a:rPr>
              <a:t>associated</a:t>
            </a:r>
            <a:r>
              <a:rPr lang="it-IT" b="0" i="0" u="none" strike="noStrike" dirty="0">
                <a:solidFill>
                  <a:srgbClr val="000000"/>
                </a:solidFill>
                <a:effectLst/>
                <a:latin typeface="-webkit-standard"/>
              </a:rPr>
              <a:t> with high </a:t>
            </a:r>
            <a:r>
              <a:rPr lang="it-IT" b="0" i="0" u="none" strike="noStrike" dirty="0" err="1">
                <a:solidFill>
                  <a:srgbClr val="000000"/>
                </a:solidFill>
                <a:effectLst/>
                <a:latin typeface="-webkit-standard"/>
              </a:rPr>
              <a:t>metabolic</a:t>
            </a:r>
            <a:r>
              <a:rPr lang="it-IT" b="0" i="0" u="none" strike="noStrike" dirty="0">
                <a:solidFill>
                  <a:srgbClr val="000000"/>
                </a:solidFill>
                <a:effectLst/>
                <a:latin typeface="-webkit-standard"/>
              </a:rPr>
              <a:t> burden </a:t>
            </a:r>
            <a:r>
              <a:rPr lang="it-IT" b="0" i="0" u="none" strike="noStrike" dirty="0" err="1">
                <a:solidFill>
                  <a:srgbClr val="000000"/>
                </a:solidFill>
                <a:effectLst/>
                <a:latin typeface="-webkit-standard"/>
              </a:rPr>
              <a:t>was</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almost</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entirely</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abolished</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This</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suggests</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that</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diabetes</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is</a:t>
            </a:r>
            <a:r>
              <a:rPr lang="it-IT" b="0" i="0" u="none" strike="noStrike" dirty="0">
                <a:solidFill>
                  <a:srgbClr val="000000"/>
                </a:solidFill>
                <a:effectLst/>
                <a:latin typeface="-webkit-standard"/>
              </a:rPr>
              <a:t> not </a:t>
            </a:r>
            <a:r>
              <a:rPr lang="it-IT" b="0" i="0" u="none" strike="noStrike" dirty="0" err="1">
                <a:solidFill>
                  <a:srgbClr val="000000"/>
                </a:solidFill>
                <a:effectLst/>
                <a:latin typeface="-webkit-standard"/>
              </a:rPr>
              <a:t>simply</a:t>
            </a:r>
            <a:r>
              <a:rPr lang="it-IT" b="0" i="0" u="none" strike="noStrike" dirty="0">
                <a:solidFill>
                  <a:srgbClr val="000000"/>
                </a:solidFill>
                <a:effectLst/>
                <a:latin typeface="-webkit-standard"/>
              </a:rPr>
              <a:t> one of </a:t>
            </a:r>
            <a:r>
              <a:rPr lang="it-IT" b="0" i="0" u="none" strike="noStrike" dirty="0" err="1">
                <a:solidFill>
                  <a:srgbClr val="000000"/>
                </a:solidFill>
                <a:effectLst/>
                <a:latin typeface="-webkit-standard"/>
              </a:rPr>
              <a:t>several</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metabolic</a:t>
            </a:r>
            <a:r>
              <a:rPr lang="it-IT" b="0" i="0" u="none" strike="noStrike" dirty="0">
                <a:solidFill>
                  <a:srgbClr val="000000"/>
                </a:solidFill>
                <a:effectLst/>
                <a:latin typeface="-webkit-standard"/>
              </a:rPr>
              <a:t> traits, </a:t>
            </a:r>
            <a:r>
              <a:rPr lang="it-IT" b="0" i="0" u="none" strike="noStrike" dirty="0" err="1">
                <a:solidFill>
                  <a:srgbClr val="000000"/>
                </a:solidFill>
                <a:effectLst/>
                <a:latin typeface="-webkit-standard"/>
              </a:rPr>
              <a:t>but</a:t>
            </a:r>
            <a:r>
              <a:rPr lang="it-IT" b="0" i="0" u="none" strike="noStrike" dirty="0">
                <a:solidFill>
                  <a:srgbClr val="000000"/>
                </a:solidFill>
                <a:effectLst/>
                <a:latin typeface="-webkit-standard"/>
              </a:rPr>
              <a:t> the </a:t>
            </a:r>
            <a:r>
              <a:rPr lang="it-IT" b="0" i="0" u="none" strike="noStrike" dirty="0" err="1">
                <a:solidFill>
                  <a:srgbClr val="000000"/>
                </a:solidFill>
                <a:effectLst/>
                <a:latin typeface="-webkit-standard"/>
              </a:rPr>
              <a:t>principal</a:t>
            </a:r>
            <a:r>
              <a:rPr lang="it-IT" b="0" i="0" u="none" strike="noStrike" dirty="0">
                <a:solidFill>
                  <a:srgbClr val="000000"/>
                </a:solidFill>
                <a:effectLst/>
                <a:latin typeface="-webkit-standard"/>
              </a:rPr>
              <a:t> </a:t>
            </a:r>
            <a:r>
              <a:rPr lang="it-IT" b="0" i="0" u="none" strike="noStrike" dirty="0" err="1">
                <a:solidFill>
                  <a:srgbClr val="000000"/>
                </a:solidFill>
                <a:effectLst/>
                <a:latin typeface="-webkit-standard"/>
              </a:rPr>
              <a:t>disease-modifying</a:t>
            </a:r>
            <a:r>
              <a:rPr lang="it-IT" b="0" i="0" u="none" strike="noStrike" dirty="0">
                <a:solidFill>
                  <a:srgbClr val="000000"/>
                </a:solidFill>
                <a:effectLst/>
                <a:latin typeface="-webkit-standard"/>
              </a:rPr>
              <a:t> driver of HCC </a:t>
            </a:r>
            <a:r>
              <a:rPr lang="it-IT" b="0" i="0" u="none" strike="noStrike" dirty="0" err="1">
                <a:solidFill>
                  <a:srgbClr val="000000"/>
                </a:solidFill>
                <a:effectLst/>
                <a:latin typeface="-webkit-standard"/>
              </a:rPr>
              <a:t>trajectories</a:t>
            </a:r>
            <a:r>
              <a:rPr lang="it-IT" b="0" i="0" u="none" strike="noStrike" dirty="0">
                <a:solidFill>
                  <a:srgbClr val="000000"/>
                </a:solidFill>
                <a:effectLst/>
                <a:latin typeface="-webkit-standard"/>
              </a:rPr>
              <a:t>.”</a:t>
            </a:r>
            <a:endParaRPr lang="it-IT" dirty="0"/>
          </a:p>
        </p:txBody>
      </p:sp>
      <p:sp>
        <p:nvSpPr>
          <p:cNvPr id="4" name="Segnaposto numero diapositiva 3"/>
          <p:cNvSpPr>
            <a:spLocks noGrp="1"/>
          </p:cNvSpPr>
          <p:nvPr>
            <p:ph type="sldNum" sz="quarter" idx="5"/>
          </p:nvPr>
        </p:nvSpPr>
        <p:spPr/>
        <p:txBody>
          <a:bodyPr/>
          <a:lstStyle/>
          <a:p>
            <a:fld id="{BBD283AB-7753-1147-84BD-B0F348146461}" type="slidenum">
              <a:rPr lang="it-IT" smtClean="0"/>
              <a:t>27</a:t>
            </a:fld>
            <a:endParaRPr lang="it-IT"/>
          </a:p>
        </p:txBody>
      </p:sp>
    </p:spTree>
    <p:extLst>
      <p:ext uri="{BB962C8B-B14F-4D97-AF65-F5344CB8AC3E}">
        <p14:creationId xmlns:p14="http://schemas.microsoft.com/office/powerpoint/2010/main" val="1754416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BD283AB-7753-1147-84BD-B0F348146461}" type="slidenum">
              <a:rPr lang="it-IT" smtClean="0"/>
              <a:t>30</a:t>
            </a:fld>
            <a:endParaRPr lang="it-IT"/>
          </a:p>
        </p:txBody>
      </p:sp>
    </p:spTree>
    <p:extLst>
      <p:ext uri="{BB962C8B-B14F-4D97-AF65-F5344CB8AC3E}">
        <p14:creationId xmlns:p14="http://schemas.microsoft.com/office/powerpoint/2010/main" val="2410727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Risultati emergenti da due larghi studi di coorte prospettici negli USA suggeriscono che all’aumentare del numero di comorbidità metaboliche vi sia anche un aumento del rischio di sviluppare HCC, senza tuttavia identificare la specifica (o le specifiche) combinazioni di CMRFs che possano definire profili metabolici precisi.  </a:t>
            </a:r>
          </a:p>
        </p:txBody>
      </p:sp>
      <p:sp>
        <p:nvSpPr>
          <p:cNvPr id="4" name="Segnaposto numero diapositiva 3"/>
          <p:cNvSpPr>
            <a:spLocks noGrp="1"/>
          </p:cNvSpPr>
          <p:nvPr>
            <p:ph type="sldNum" sz="quarter" idx="5"/>
          </p:nvPr>
        </p:nvSpPr>
        <p:spPr/>
        <p:txBody>
          <a:bodyPr/>
          <a:lstStyle/>
          <a:p>
            <a:fld id="{BBD283AB-7753-1147-84BD-B0F348146461}" type="slidenum">
              <a:rPr lang="it-IT" smtClean="0"/>
              <a:t>7</a:t>
            </a:fld>
            <a:endParaRPr lang="it-IT"/>
          </a:p>
        </p:txBody>
      </p:sp>
    </p:spTree>
    <p:extLst>
      <p:ext uri="{BB962C8B-B14F-4D97-AF65-F5344CB8AC3E}">
        <p14:creationId xmlns:p14="http://schemas.microsoft.com/office/powerpoint/2010/main" val="2174889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In Europa, e in Italia, lo stato dell’arte è ancora più povero in questo senso, potendo disporre solo di dati provenienti, per lo più da metanalisi, valutanti l’impatto della singola comorbidità cardiovascolare, piuttosto che del pattern </a:t>
            </a:r>
            <a:r>
              <a:rPr lang="it-IT" dirty="0" err="1"/>
              <a:t>cardiometabolico</a:t>
            </a:r>
            <a:r>
              <a:rPr lang="it-IT" dirty="0"/>
              <a:t>, sul rischio di HCC</a:t>
            </a:r>
          </a:p>
        </p:txBody>
      </p:sp>
      <p:sp>
        <p:nvSpPr>
          <p:cNvPr id="4" name="Segnaposto numero diapositiva 3"/>
          <p:cNvSpPr>
            <a:spLocks noGrp="1"/>
          </p:cNvSpPr>
          <p:nvPr>
            <p:ph type="sldNum" sz="quarter" idx="5"/>
          </p:nvPr>
        </p:nvSpPr>
        <p:spPr/>
        <p:txBody>
          <a:bodyPr/>
          <a:lstStyle/>
          <a:p>
            <a:fld id="{BBD283AB-7753-1147-84BD-B0F348146461}" type="slidenum">
              <a:rPr lang="it-IT" smtClean="0"/>
              <a:t>8</a:t>
            </a:fld>
            <a:endParaRPr lang="it-IT"/>
          </a:p>
        </p:txBody>
      </p:sp>
    </p:spTree>
    <p:extLst>
      <p:ext uri="{BB962C8B-B14F-4D97-AF65-F5344CB8AC3E}">
        <p14:creationId xmlns:p14="http://schemas.microsoft.com/office/powerpoint/2010/main" val="1504357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Pertanto, considerato questo background, l’obiettivo di questo studio è identificare i differenti profili di disfunzione metabolica e </a:t>
            </a:r>
            <a:r>
              <a:rPr lang="it-IT" dirty="0" err="1"/>
              <a:t>valuare</a:t>
            </a:r>
            <a:r>
              <a:rPr lang="it-IT" dirty="0"/>
              <a:t> il relativo impatto cumulativo del carico dismetabolico sul rischio di sviluppare HCC in pazienti con diagnosi di MASLD e fibrosi avanzata. </a:t>
            </a:r>
          </a:p>
        </p:txBody>
      </p:sp>
      <p:sp>
        <p:nvSpPr>
          <p:cNvPr id="4" name="Segnaposto numero diapositiva 3"/>
          <p:cNvSpPr>
            <a:spLocks noGrp="1"/>
          </p:cNvSpPr>
          <p:nvPr>
            <p:ph type="sldNum" sz="quarter" idx="5"/>
          </p:nvPr>
        </p:nvSpPr>
        <p:spPr/>
        <p:txBody>
          <a:bodyPr/>
          <a:lstStyle/>
          <a:p>
            <a:fld id="{BBD283AB-7753-1147-84BD-B0F348146461}" type="slidenum">
              <a:rPr lang="it-IT" smtClean="0"/>
              <a:t>9</a:t>
            </a:fld>
            <a:endParaRPr lang="it-IT"/>
          </a:p>
        </p:txBody>
      </p:sp>
    </p:spTree>
    <p:extLst>
      <p:ext uri="{BB962C8B-B14F-4D97-AF65-F5344CB8AC3E}">
        <p14:creationId xmlns:p14="http://schemas.microsoft.com/office/powerpoint/2010/main" val="3048021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BD283AB-7753-1147-84BD-B0F348146461}" type="slidenum">
              <a:rPr lang="it-IT" smtClean="0"/>
              <a:t>11</a:t>
            </a:fld>
            <a:endParaRPr lang="it-IT"/>
          </a:p>
        </p:txBody>
      </p:sp>
    </p:spTree>
    <p:extLst>
      <p:ext uri="{BB962C8B-B14F-4D97-AF65-F5344CB8AC3E}">
        <p14:creationId xmlns:p14="http://schemas.microsoft.com/office/powerpoint/2010/main" val="135531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BD283AB-7753-1147-84BD-B0F348146461}" type="slidenum">
              <a:rPr lang="it-IT" smtClean="0"/>
              <a:t>16</a:t>
            </a:fld>
            <a:endParaRPr lang="it-IT"/>
          </a:p>
        </p:txBody>
      </p:sp>
    </p:spTree>
    <p:extLst>
      <p:ext uri="{BB962C8B-B14F-4D97-AF65-F5344CB8AC3E}">
        <p14:creationId xmlns:p14="http://schemas.microsoft.com/office/powerpoint/2010/main" val="21108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1" dirty="0"/>
              <a:t>Cosa possiamo dire? </a:t>
            </a:r>
            <a:r>
              <a:rPr lang="it-IT" dirty="0"/>
              <a:t>Che il «carico metabolico» (l’MD burden aumenta con l’età) e che all’aumentare del carico metabolico si ha un trend «peggiorativo» costante (anche se non sempre statisticamente significativo) del BMI, della pressione, dei parametri di insulino resistenza, sia </a:t>
            </a:r>
            <a:r>
              <a:rPr lang="it-IT" dirty="0" err="1"/>
              <a:t>glico</a:t>
            </a:r>
            <a:r>
              <a:rPr lang="it-IT" dirty="0"/>
              <a:t>- che </a:t>
            </a:r>
            <a:r>
              <a:rPr lang="it-IT" dirty="0" err="1"/>
              <a:t>lipo</a:t>
            </a:r>
            <a:r>
              <a:rPr lang="it-IT" dirty="0"/>
              <a:t>- metabolici</a:t>
            </a:r>
          </a:p>
          <a:p>
            <a:endParaRPr lang="it-IT" dirty="0"/>
          </a:p>
          <a:p>
            <a:r>
              <a:rPr lang="it-IT" b="1" dirty="0" err="1"/>
              <a:t>Liver-related</a:t>
            </a:r>
            <a:r>
              <a:rPr lang="it-IT" b="1" dirty="0"/>
              <a:t> </a:t>
            </a:r>
            <a:r>
              <a:rPr lang="it-IT" dirty="0"/>
              <a:t>LSM crescente anche se non significativo, a differenza del CAP. Tuttavia, stessa proporzione di pazienti aventi F4 vs F3 nei vari cluster</a:t>
            </a:r>
          </a:p>
          <a:p>
            <a:r>
              <a:rPr lang="it-IT" dirty="0"/>
              <a:t>Tuttavia (slide successiva), andando a vedere i singoli MD </a:t>
            </a:r>
            <a:r>
              <a:rPr lang="it-IT" dirty="0" err="1"/>
              <a:t>profiles</a:t>
            </a:r>
            <a:r>
              <a:rPr lang="it-IT" dirty="0"/>
              <a:t>, nel cluster II è bene evidente come profili che hanno l’aggiunta del diabete hanno </a:t>
            </a:r>
            <a:r>
              <a:rPr lang="it-IT" dirty="0" err="1"/>
              <a:t>piu</a:t>
            </a:r>
            <a:r>
              <a:rPr lang="it-IT" dirty="0"/>
              <a:t> IR, più infiammazione, più LSM e meno piastrine (</a:t>
            </a:r>
            <a:r>
              <a:rPr lang="it-IT" dirty="0" err="1"/>
              <a:t>heatmap</a:t>
            </a:r>
            <a:r>
              <a:rPr lang="it-IT" dirty="0"/>
              <a:t>)</a:t>
            </a:r>
          </a:p>
          <a:p>
            <a:endParaRPr lang="it-IT" dirty="0"/>
          </a:p>
        </p:txBody>
      </p:sp>
      <p:sp>
        <p:nvSpPr>
          <p:cNvPr id="4" name="Segnaposto numero diapositiva 3"/>
          <p:cNvSpPr>
            <a:spLocks noGrp="1"/>
          </p:cNvSpPr>
          <p:nvPr>
            <p:ph type="sldNum" sz="quarter" idx="5"/>
          </p:nvPr>
        </p:nvSpPr>
        <p:spPr/>
        <p:txBody>
          <a:bodyPr/>
          <a:lstStyle/>
          <a:p>
            <a:fld id="{BBD283AB-7753-1147-84BD-B0F348146461}" type="slidenum">
              <a:rPr lang="it-IT" smtClean="0"/>
              <a:t>17</a:t>
            </a:fld>
            <a:endParaRPr lang="it-IT"/>
          </a:p>
        </p:txBody>
      </p:sp>
    </p:spTree>
    <p:extLst>
      <p:ext uri="{BB962C8B-B14F-4D97-AF65-F5344CB8AC3E}">
        <p14:creationId xmlns:p14="http://schemas.microsoft.com/office/powerpoint/2010/main" val="41701180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Tuttavia (slide successiva), andando a vedere i singoli MD </a:t>
            </a:r>
            <a:r>
              <a:rPr lang="it-IT" dirty="0" err="1"/>
              <a:t>profiles</a:t>
            </a:r>
            <a:r>
              <a:rPr lang="it-IT" dirty="0"/>
              <a:t> dei cluster II e III è bene evidente come profili che hanno l’aggiunta del diabete hanno </a:t>
            </a:r>
            <a:r>
              <a:rPr lang="it-IT" dirty="0" err="1"/>
              <a:t>piu</a:t>
            </a:r>
            <a:r>
              <a:rPr lang="it-IT" dirty="0"/>
              <a:t> IR, più infiammazione, più LSM e meno piastrine (</a:t>
            </a:r>
            <a:r>
              <a:rPr lang="it-IT" dirty="0" err="1"/>
              <a:t>heatmap</a:t>
            </a:r>
            <a:r>
              <a:rPr lang="it-IT" dirty="0"/>
              <a:t>)</a:t>
            </a:r>
          </a:p>
          <a:p>
            <a:endParaRPr lang="it-IT" dirty="0"/>
          </a:p>
        </p:txBody>
      </p:sp>
      <p:sp>
        <p:nvSpPr>
          <p:cNvPr id="4" name="Segnaposto numero diapositiva 3"/>
          <p:cNvSpPr>
            <a:spLocks noGrp="1"/>
          </p:cNvSpPr>
          <p:nvPr>
            <p:ph type="sldNum" sz="quarter" idx="5"/>
          </p:nvPr>
        </p:nvSpPr>
        <p:spPr/>
        <p:txBody>
          <a:bodyPr/>
          <a:lstStyle/>
          <a:p>
            <a:fld id="{BBD283AB-7753-1147-84BD-B0F348146461}" type="slidenum">
              <a:rPr lang="it-IT" smtClean="0"/>
              <a:t>18</a:t>
            </a:fld>
            <a:endParaRPr lang="it-IT"/>
          </a:p>
        </p:txBody>
      </p:sp>
    </p:spTree>
    <p:extLst>
      <p:ext uri="{BB962C8B-B14F-4D97-AF65-F5344CB8AC3E}">
        <p14:creationId xmlns:p14="http://schemas.microsoft.com/office/powerpoint/2010/main" val="2492919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Considerazione: l’aggiunta della dislipidemia ai 3 CMRF (ossia il IV cluster) non aumenta di più il rischio rispetto al III</a:t>
            </a:r>
          </a:p>
          <a:p>
            <a:endParaRPr lang="it-IT" dirty="0"/>
          </a:p>
        </p:txBody>
      </p:sp>
      <p:sp>
        <p:nvSpPr>
          <p:cNvPr id="4" name="Segnaposto numero diapositiva 3"/>
          <p:cNvSpPr>
            <a:spLocks noGrp="1"/>
          </p:cNvSpPr>
          <p:nvPr>
            <p:ph type="sldNum" sz="quarter" idx="5"/>
          </p:nvPr>
        </p:nvSpPr>
        <p:spPr/>
        <p:txBody>
          <a:bodyPr/>
          <a:lstStyle/>
          <a:p>
            <a:fld id="{BBD283AB-7753-1147-84BD-B0F348146461}" type="slidenum">
              <a:rPr lang="it-IT" smtClean="0"/>
              <a:t>21</a:t>
            </a:fld>
            <a:endParaRPr lang="it-IT"/>
          </a:p>
        </p:txBody>
      </p:sp>
    </p:spTree>
    <p:extLst>
      <p:ext uri="{BB962C8B-B14F-4D97-AF65-F5344CB8AC3E}">
        <p14:creationId xmlns:p14="http://schemas.microsoft.com/office/powerpoint/2010/main" val="10153717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2730E09-C1DD-BBE9-F1ED-C580E56CA5AC}"/>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5E6C105A-29E2-BA45-5566-F8C76D95EE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F1E3878C-74F2-80B4-2919-B5161F7ECF67}"/>
              </a:ext>
            </a:extLst>
          </p:cNvPr>
          <p:cNvSpPr>
            <a:spLocks noGrp="1"/>
          </p:cNvSpPr>
          <p:nvPr>
            <p:ph type="dt" sz="half" idx="10"/>
          </p:nvPr>
        </p:nvSpPr>
        <p:spPr/>
        <p:txBody>
          <a:bodyPr/>
          <a:lstStyle/>
          <a:p>
            <a:fld id="{31AC88D7-6ABF-844A-9A0E-3E4C6A905D0B}" type="datetimeFigureOut">
              <a:rPr lang="it-IT" smtClean="0"/>
              <a:t>17/04/2026</a:t>
            </a:fld>
            <a:endParaRPr lang="it-IT"/>
          </a:p>
        </p:txBody>
      </p:sp>
      <p:sp>
        <p:nvSpPr>
          <p:cNvPr id="5" name="Segnaposto piè di pagina 4">
            <a:extLst>
              <a:ext uri="{FF2B5EF4-FFF2-40B4-BE49-F238E27FC236}">
                <a16:creationId xmlns:a16="http://schemas.microsoft.com/office/drawing/2014/main" id="{45F5A6E5-19E8-1CB3-632D-33E63054AAE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D7CC779-D85D-4904-4AC3-5138C3183238}"/>
              </a:ext>
            </a:extLst>
          </p:cNvPr>
          <p:cNvSpPr>
            <a:spLocks noGrp="1"/>
          </p:cNvSpPr>
          <p:nvPr>
            <p:ph type="sldNum" sz="quarter" idx="12"/>
          </p:nvPr>
        </p:nvSpPr>
        <p:spPr/>
        <p:txBody>
          <a:bodyPr/>
          <a:lstStyle/>
          <a:p>
            <a:fld id="{4A50075D-2E20-B745-88E2-EF14519D84FC}" type="slidenum">
              <a:rPr lang="it-IT" smtClean="0"/>
              <a:t>‹N›</a:t>
            </a:fld>
            <a:endParaRPr lang="it-IT"/>
          </a:p>
        </p:txBody>
      </p:sp>
    </p:spTree>
    <p:extLst>
      <p:ext uri="{BB962C8B-B14F-4D97-AF65-F5344CB8AC3E}">
        <p14:creationId xmlns:p14="http://schemas.microsoft.com/office/powerpoint/2010/main" val="3627882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ADC4468-FA5B-6127-ECD4-6D58E927C8EC}"/>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A83CCF7-E603-3EDF-166F-64D5B7446299}"/>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2D55A5D9-CF62-F1FE-4312-AFE84EA9359F}"/>
              </a:ext>
            </a:extLst>
          </p:cNvPr>
          <p:cNvSpPr>
            <a:spLocks noGrp="1"/>
          </p:cNvSpPr>
          <p:nvPr>
            <p:ph type="dt" sz="half" idx="10"/>
          </p:nvPr>
        </p:nvSpPr>
        <p:spPr/>
        <p:txBody>
          <a:bodyPr/>
          <a:lstStyle/>
          <a:p>
            <a:fld id="{31AC88D7-6ABF-844A-9A0E-3E4C6A905D0B}" type="datetimeFigureOut">
              <a:rPr lang="it-IT" smtClean="0"/>
              <a:t>17/04/2026</a:t>
            </a:fld>
            <a:endParaRPr lang="it-IT"/>
          </a:p>
        </p:txBody>
      </p:sp>
      <p:sp>
        <p:nvSpPr>
          <p:cNvPr id="5" name="Segnaposto piè di pagina 4">
            <a:extLst>
              <a:ext uri="{FF2B5EF4-FFF2-40B4-BE49-F238E27FC236}">
                <a16:creationId xmlns:a16="http://schemas.microsoft.com/office/drawing/2014/main" id="{BF3ED2F0-7D2D-D6D6-9CBE-0D021DAA737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1753400-D5EF-EB7F-91DA-94AF801383DE}"/>
              </a:ext>
            </a:extLst>
          </p:cNvPr>
          <p:cNvSpPr>
            <a:spLocks noGrp="1"/>
          </p:cNvSpPr>
          <p:nvPr>
            <p:ph type="sldNum" sz="quarter" idx="12"/>
          </p:nvPr>
        </p:nvSpPr>
        <p:spPr/>
        <p:txBody>
          <a:bodyPr/>
          <a:lstStyle/>
          <a:p>
            <a:fld id="{4A50075D-2E20-B745-88E2-EF14519D84FC}" type="slidenum">
              <a:rPr lang="it-IT" smtClean="0"/>
              <a:t>‹N›</a:t>
            </a:fld>
            <a:endParaRPr lang="it-IT"/>
          </a:p>
        </p:txBody>
      </p:sp>
    </p:spTree>
    <p:extLst>
      <p:ext uri="{BB962C8B-B14F-4D97-AF65-F5344CB8AC3E}">
        <p14:creationId xmlns:p14="http://schemas.microsoft.com/office/powerpoint/2010/main" val="35016900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5DEEC0FC-9E9F-2041-64F1-D8260784CB81}"/>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BE99DE3-8B31-5819-1691-E312DC88ADCF}"/>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0283BA2-940E-D682-6FA0-964FFE4EE684}"/>
              </a:ext>
            </a:extLst>
          </p:cNvPr>
          <p:cNvSpPr>
            <a:spLocks noGrp="1"/>
          </p:cNvSpPr>
          <p:nvPr>
            <p:ph type="dt" sz="half" idx="10"/>
          </p:nvPr>
        </p:nvSpPr>
        <p:spPr/>
        <p:txBody>
          <a:bodyPr/>
          <a:lstStyle/>
          <a:p>
            <a:fld id="{31AC88D7-6ABF-844A-9A0E-3E4C6A905D0B}" type="datetimeFigureOut">
              <a:rPr lang="it-IT" smtClean="0"/>
              <a:t>17/04/2026</a:t>
            </a:fld>
            <a:endParaRPr lang="it-IT"/>
          </a:p>
        </p:txBody>
      </p:sp>
      <p:sp>
        <p:nvSpPr>
          <p:cNvPr id="5" name="Segnaposto piè di pagina 4">
            <a:extLst>
              <a:ext uri="{FF2B5EF4-FFF2-40B4-BE49-F238E27FC236}">
                <a16:creationId xmlns:a16="http://schemas.microsoft.com/office/drawing/2014/main" id="{36851201-FEC3-C72C-7C6F-3A52878E0FA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526DF9A-59C7-91A8-065E-8374E49320BB}"/>
              </a:ext>
            </a:extLst>
          </p:cNvPr>
          <p:cNvSpPr>
            <a:spLocks noGrp="1"/>
          </p:cNvSpPr>
          <p:nvPr>
            <p:ph type="sldNum" sz="quarter" idx="12"/>
          </p:nvPr>
        </p:nvSpPr>
        <p:spPr/>
        <p:txBody>
          <a:bodyPr/>
          <a:lstStyle/>
          <a:p>
            <a:fld id="{4A50075D-2E20-B745-88E2-EF14519D84FC}" type="slidenum">
              <a:rPr lang="it-IT" smtClean="0"/>
              <a:t>‹N›</a:t>
            </a:fld>
            <a:endParaRPr lang="it-IT"/>
          </a:p>
        </p:txBody>
      </p:sp>
    </p:spTree>
    <p:extLst>
      <p:ext uri="{BB962C8B-B14F-4D97-AF65-F5344CB8AC3E}">
        <p14:creationId xmlns:p14="http://schemas.microsoft.com/office/powerpoint/2010/main" val="6656024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6846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00DDE03-8868-946F-B1FA-7FD7A1FC50CC}"/>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AA649A3D-7794-0FA9-9B00-066DB8923875}"/>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8232A38-4E68-30F2-AF8C-D69246D71849}"/>
              </a:ext>
            </a:extLst>
          </p:cNvPr>
          <p:cNvSpPr>
            <a:spLocks noGrp="1"/>
          </p:cNvSpPr>
          <p:nvPr>
            <p:ph type="dt" sz="half" idx="10"/>
          </p:nvPr>
        </p:nvSpPr>
        <p:spPr/>
        <p:txBody>
          <a:bodyPr/>
          <a:lstStyle/>
          <a:p>
            <a:fld id="{31AC88D7-6ABF-844A-9A0E-3E4C6A905D0B}" type="datetimeFigureOut">
              <a:rPr lang="it-IT" smtClean="0"/>
              <a:t>17/04/2026</a:t>
            </a:fld>
            <a:endParaRPr lang="it-IT"/>
          </a:p>
        </p:txBody>
      </p:sp>
      <p:sp>
        <p:nvSpPr>
          <p:cNvPr id="5" name="Segnaposto piè di pagina 4">
            <a:extLst>
              <a:ext uri="{FF2B5EF4-FFF2-40B4-BE49-F238E27FC236}">
                <a16:creationId xmlns:a16="http://schemas.microsoft.com/office/drawing/2014/main" id="{33F1DDDF-711D-C644-BCB7-6793A9C4ED5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02CCFA9-5A89-FFB6-8ADA-F845CD1A4D3C}"/>
              </a:ext>
            </a:extLst>
          </p:cNvPr>
          <p:cNvSpPr>
            <a:spLocks noGrp="1"/>
          </p:cNvSpPr>
          <p:nvPr>
            <p:ph type="sldNum" sz="quarter" idx="12"/>
          </p:nvPr>
        </p:nvSpPr>
        <p:spPr/>
        <p:txBody>
          <a:bodyPr/>
          <a:lstStyle/>
          <a:p>
            <a:fld id="{4A50075D-2E20-B745-88E2-EF14519D84FC}" type="slidenum">
              <a:rPr lang="it-IT" smtClean="0"/>
              <a:t>‹N›</a:t>
            </a:fld>
            <a:endParaRPr lang="it-IT"/>
          </a:p>
        </p:txBody>
      </p:sp>
    </p:spTree>
    <p:extLst>
      <p:ext uri="{BB962C8B-B14F-4D97-AF65-F5344CB8AC3E}">
        <p14:creationId xmlns:p14="http://schemas.microsoft.com/office/powerpoint/2010/main" val="2439950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41B4B3B-DCFC-105E-15EF-9374D80A4D02}"/>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E6F8ADB2-67DE-D4F1-E6FC-B3AF816AAD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57C5D336-758F-59FF-ACA3-6D94339BB1AA}"/>
              </a:ext>
            </a:extLst>
          </p:cNvPr>
          <p:cNvSpPr>
            <a:spLocks noGrp="1"/>
          </p:cNvSpPr>
          <p:nvPr>
            <p:ph type="dt" sz="half" idx="10"/>
          </p:nvPr>
        </p:nvSpPr>
        <p:spPr/>
        <p:txBody>
          <a:bodyPr/>
          <a:lstStyle/>
          <a:p>
            <a:fld id="{31AC88D7-6ABF-844A-9A0E-3E4C6A905D0B}" type="datetimeFigureOut">
              <a:rPr lang="it-IT" smtClean="0"/>
              <a:t>17/04/2026</a:t>
            </a:fld>
            <a:endParaRPr lang="it-IT"/>
          </a:p>
        </p:txBody>
      </p:sp>
      <p:sp>
        <p:nvSpPr>
          <p:cNvPr id="5" name="Segnaposto piè di pagina 4">
            <a:extLst>
              <a:ext uri="{FF2B5EF4-FFF2-40B4-BE49-F238E27FC236}">
                <a16:creationId xmlns:a16="http://schemas.microsoft.com/office/drawing/2014/main" id="{5A60632B-A6F6-5624-EF0A-23709AD542E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3F7FF74-B511-2244-DAA5-86B498C46796}"/>
              </a:ext>
            </a:extLst>
          </p:cNvPr>
          <p:cNvSpPr>
            <a:spLocks noGrp="1"/>
          </p:cNvSpPr>
          <p:nvPr>
            <p:ph type="sldNum" sz="quarter" idx="12"/>
          </p:nvPr>
        </p:nvSpPr>
        <p:spPr/>
        <p:txBody>
          <a:bodyPr/>
          <a:lstStyle/>
          <a:p>
            <a:fld id="{4A50075D-2E20-B745-88E2-EF14519D84FC}" type="slidenum">
              <a:rPr lang="it-IT" smtClean="0"/>
              <a:t>‹N›</a:t>
            </a:fld>
            <a:endParaRPr lang="it-IT"/>
          </a:p>
        </p:txBody>
      </p:sp>
    </p:spTree>
    <p:extLst>
      <p:ext uri="{BB962C8B-B14F-4D97-AF65-F5344CB8AC3E}">
        <p14:creationId xmlns:p14="http://schemas.microsoft.com/office/powerpoint/2010/main" val="1949369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3A732CF-2E4C-151E-8EA4-7BA162116C07}"/>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6713784-3C10-2DC3-9AD6-3BFF9AEB6CB9}"/>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0A127159-97BC-8939-2AA3-FF8DF12B0971}"/>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6E7478ED-C7E1-59F7-1AB3-B1A674FD2E8E}"/>
              </a:ext>
            </a:extLst>
          </p:cNvPr>
          <p:cNvSpPr>
            <a:spLocks noGrp="1"/>
          </p:cNvSpPr>
          <p:nvPr>
            <p:ph type="dt" sz="half" idx="10"/>
          </p:nvPr>
        </p:nvSpPr>
        <p:spPr/>
        <p:txBody>
          <a:bodyPr/>
          <a:lstStyle/>
          <a:p>
            <a:fld id="{31AC88D7-6ABF-844A-9A0E-3E4C6A905D0B}" type="datetimeFigureOut">
              <a:rPr lang="it-IT" smtClean="0"/>
              <a:t>17/04/2026</a:t>
            </a:fld>
            <a:endParaRPr lang="it-IT"/>
          </a:p>
        </p:txBody>
      </p:sp>
      <p:sp>
        <p:nvSpPr>
          <p:cNvPr id="6" name="Segnaposto piè di pagina 5">
            <a:extLst>
              <a:ext uri="{FF2B5EF4-FFF2-40B4-BE49-F238E27FC236}">
                <a16:creationId xmlns:a16="http://schemas.microsoft.com/office/drawing/2014/main" id="{03B91211-7F7A-F730-5950-0F294E5CB28D}"/>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BE465886-9590-FB0B-036D-652B50317125}"/>
              </a:ext>
            </a:extLst>
          </p:cNvPr>
          <p:cNvSpPr>
            <a:spLocks noGrp="1"/>
          </p:cNvSpPr>
          <p:nvPr>
            <p:ph type="sldNum" sz="quarter" idx="12"/>
          </p:nvPr>
        </p:nvSpPr>
        <p:spPr/>
        <p:txBody>
          <a:bodyPr/>
          <a:lstStyle/>
          <a:p>
            <a:fld id="{4A50075D-2E20-B745-88E2-EF14519D84FC}" type="slidenum">
              <a:rPr lang="it-IT" smtClean="0"/>
              <a:t>‹N›</a:t>
            </a:fld>
            <a:endParaRPr lang="it-IT"/>
          </a:p>
        </p:txBody>
      </p:sp>
    </p:spTree>
    <p:extLst>
      <p:ext uri="{BB962C8B-B14F-4D97-AF65-F5344CB8AC3E}">
        <p14:creationId xmlns:p14="http://schemas.microsoft.com/office/powerpoint/2010/main" val="1844444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3E8403-7176-FF71-E0D3-950F04B1862B}"/>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8461ED8-F757-08A1-DD63-DD738F9668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9FB7B4A1-F97D-1F85-F435-000C930A5AE9}"/>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63AEA331-B8CA-6348-1E3D-3497D8965A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70A3A7E4-1CC0-690D-1BAB-7E76B244B0A8}"/>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85203ADC-2D82-80A3-880D-64248C105D64}"/>
              </a:ext>
            </a:extLst>
          </p:cNvPr>
          <p:cNvSpPr>
            <a:spLocks noGrp="1"/>
          </p:cNvSpPr>
          <p:nvPr>
            <p:ph type="dt" sz="half" idx="10"/>
          </p:nvPr>
        </p:nvSpPr>
        <p:spPr/>
        <p:txBody>
          <a:bodyPr/>
          <a:lstStyle/>
          <a:p>
            <a:fld id="{31AC88D7-6ABF-844A-9A0E-3E4C6A905D0B}" type="datetimeFigureOut">
              <a:rPr lang="it-IT" smtClean="0"/>
              <a:t>17/04/2026</a:t>
            </a:fld>
            <a:endParaRPr lang="it-IT"/>
          </a:p>
        </p:txBody>
      </p:sp>
      <p:sp>
        <p:nvSpPr>
          <p:cNvPr id="8" name="Segnaposto piè di pagina 7">
            <a:extLst>
              <a:ext uri="{FF2B5EF4-FFF2-40B4-BE49-F238E27FC236}">
                <a16:creationId xmlns:a16="http://schemas.microsoft.com/office/drawing/2014/main" id="{7EF53B8B-82B9-5C80-8E37-DEDC07C8E78C}"/>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B06D679E-B958-987A-0187-76747EB6EF8E}"/>
              </a:ext>
            </a:extLst>
          </p:cNvPr>
          <p:cNvSpPr>
            <a:spLocks noGrp="1"/>
          </p:cNvSpPr>
          <p:nvPr>
            <p:ph type="sldNum" sz="quarter" idx="12"/>
          </p:nvPr>
        </p:nvSpPr>
        <p:spPr/>
        <p:txBody>
          <a:bodyPr/>
          <a:lstStyle/>
          <a:p>
            <a:fld id="{4A50075D-2E20-B745-88E2-EF14519D84FC}" type="slidenum">
              <a:rPr lang="it-IT" smtClean="0"/>
              <a:t>‹N›</a:t>
            </a:fld>
            <a:endParaRPr lang="it-IT"/>
          </a:p>
        </p:txBody>
      </p:sp>
    </p:spTree>
    <p:extLst>
      <p:ext uri="{BB962C8B-B14F-4D97-AF65-F5344CB8AC3E}">
        <p14:creationId xmlns:p14="http://schemas.microsoft.com/office/powerpoint/2010/main" val="213704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DD3A82-2F91-7B3F-5DDE-824C01B1229C}"/>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F0350A46-804E-738A-DE63-EFFEF0960F07}"/>
              </a:ext>
            </a:extLst>
          </p:cNvPr>
          <p:cNvSpPr>
            <a:spLocks noGrp="1"/>
          </p:cNvSpPr>
          <p:nvPr>
            <p:ph type="dt" sz="half" idx="10"/>
          </p:nvPr>
        </p:nvSpPr>
        <p:spPr/>
        <p:txBody>
          <a:bodyPr/>
          <a:lstStyle/>
          <a:p>
            <a:fld id="{31AC88D7-6ABF-844A-9A0E-3E4C6A905D0B}" type="datetimeFigureOut">
              <a:rPr lang="it-IT" smtClean="0"/>
              <a:t>17/04/2026</a:t>
            </a:fld>
            <a:endParaRPr lang="it-IT"/>
          </a:p>
        </p:txBody>
      </p:sp>
      <p:sp>
        <p:nvSpPr>
          <p:cNvPr id="4" name="Segnaposto piè di pagina 3">
            <a:extLst>
              <a:ext uri="{FF2B5EF4-FFF2-40B4-BE49-F238E27FC236}">
                <a16:creationId xmlns:a16="http://schemas.microsoft.com/office/drawing/2014/main" id="{9B36124F-74A6-0310-D621-91CE13F2FC7C}"/>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7ED2F029-ACED-4E23-4A64-101DC9A2C650}"/>
              </a:ext>
            </a:extLst>
          </p:cNvPr>
          <p:cNvSpPr>
            <a:spLocks noGrp="1"/>
          </p:cNvSpPr>
          <p:nvPr>
            <p:ph type="sldNum" sz="quarter" idx="12"/>
          </p:nvPr>
        </p:nvSpPr>
        <p:spPr/>
        <p:txBody>
          <a:bodyPr/>
          <a:lstStyle/>
          <a:p>
            <a:fld id="{4A50075D-2E20-B745-88E2-EF14519D84FC}" type="slidenum">
              <a:rPr lang="it-IT" smtClean="0"/>
              <a:t>‹N›</a:t>
            </a:fld>
            <a:endParaRPr lang="it-IT"/>
          </a:p>
        </p:txBody>
      </p:sp>
    </p:spTree>
    <p:extLst>
      <p:ext uri="{BB962C8B-B14F-4D97-AF65-F5344CB8AC3E}">
        <p14:creationId xmlns:p14="http://schemas.microsoft.com/office/powerpoint/2010/main" val="1801262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8F974371-2CFB-4464-AACE-9F8FEDA468A6}"/>
              </a:ext>
            </a:extLst>
          </p:cNvPr>
          <p:cNvSpPr>
            <a:spLocks noGrp="1"/>
          </p:cNvSpPr>
          <p:nvPr>
            <p:ph type="dt" sz="half" idx="10"/>
          </p:nvPr>
        </p:nvSpPr>
        <p:spPr/>
        <p:txBody>
          <a:bodyPr/>
          <a:lstStyle/>
          <a:p>
            <a:fld id="{31AC88D7-6ABF-844A-9A0E-3E4C6A905D0B}" type="datetimeFigureOut">
              <a:rPr lang="it-IT" smtClean="0"/>
              <a:t>17/04/2026</a:t>
            </a:fld>
            <a:endParaRPr lang="it-IT"/>
          </a:p>
        </p:txBody>
      </p:sp>
      <p:sp>
        <p:nvSpPr>
          <p:cNvPr id="3" name="Segnaposto piè di pagina 2">
            <a:extLst>
              <a:ext uri="{FF2B5EF4-FFF2-40B4-BE49-F238E27FC236}">
                <a16:creationId xmlns:a16="http://schemas.microsoft.com/office/drawing/2014/main" id="{5941E21C-8E21-1414-7C63-7EB4A4A0F869}"/>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8DB1D8BF-ED65-86DD-D20B-FE7E3D1D2A79}"/>
              </a:ext>
            </a:extLst>
          </p:cNvPr>
          <p:cNvSpPr>
            <a:spLocks noGrp="1"/>
          </p:cNvSpPr>
          <p:nvPr>
            <p:ph type="sldNum" sz="quarter" idx="12"/>
          </p:nvPr>
        </p:nvSpPr>
        <p:spPr/>
        <p:txBody>
          <a:bodyPr/>
          <a:lstStyle/>
          <a:p>
            <a:fld id="{4A50075D-2E20-B745-88E2-EF14519D84FC}" type="slidenum">
              <a:rPr lang="it-IT" smtClean="0"/>
              <a:t>‹N›</a:t>
            </a:fld>
            <a:endParaRPr lang="it-IT"/>
          </a:p>
        </p:txBody>
      </p:sp>
    </p:spTree>
    <p:extLst>
      <p:ext uri="{BB962C8B-B14F-4D97-AF65-F5344CB8AC3E}">
        <p14:creationId xmlns:p14="http://schemas.microsoft.com/office/powerpoint/2010/main" val="2355469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6A32B8F-91EC-7E08-34BF-FD3634AE9B4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338AA417-C4E1-A8B0-8D57-EFEEA9A7C6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B855C30A-5522-B830-9A25-423643E0F2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8E101271-22EA-7DDD-F1A2-B62046F8D318}"/>
              </a:ext>
            </a:extLst>
          </p:cNvPr>
          <p:cNvSpPr>
            <a:spLocks noGrp="1"/>
          </p:cNvSpPr>
          <p:nvPr>
            <p:ph type="dt" sz="half" idx="10"/>
          </p:nvPr>
        </p:nvSpPr>
        <p:spPr/>
        <p:txBody>
          <a:bodyPr/>
          <a:lstStyle/>
          <a:p>
            <a:fld id="{31AC88D7-6ABF-844A-9A0E-3E4C6A905D0B}" type="datetimeFigureOut">
              <a:rPr lang="it-IT" smtClean="0"/>
              <a:t>17/04/2026</a:t>
            </a:fld>
            <a:endParaRPr lang="it-IT"/>
          </a:p>
        </p:txBody>
      </p:sp>
      <p:sp>
        <p:nvSpPr>
          <p:cNvPr id="6" name="Segnaposto piè di pagina 5">
            <a:extLst>
              <a:ext uri="{FF2B5EF4-FFF2-40B4-BE49-F238E27FC236}">
                <a16:creationId xmlns:a16="http://schemas.microsoft.com/office/drawing/2014/main" id="{A88A51F8-9C28-0584-D861-8A9C9678CF2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3615A00-6227-9E16-0626-61602266EE89}"/>
              </a:ext>
            </a:extLst>
          </p:cNvPr>
          <p:cNvSpPr>
            <a:spLocks noGrp="1"/>
          </p:cNvSpPr>
          <p:nvPr>
            <p:ph type="sldNum" sz="quarter" idx="12"/>
          </p:nvPr>
        </p:nvSpPr>
        <p:spPr/>
        <p:txBody>
          <a:bodyPr/>
          <a:lstStyle/>
          <a:p>
            <a:fld id="{4A50075D-2E20-B745-88E2-EF14519D84FC}" type="slidenum">
              <a:rPr lang="it-IT" smtClean="0"/>
              <a:t>‹N›</a:t>
            </a:fld>
            <a:endParaRPr lang="it-IT"/>
          </a:p>
        </p:txBody>
      </p:sp>
    </p:spTree>
    <p:extLst>
      <p:ext uri="{BB962C8B-B14F-4D97-AF65-F5344CB8AC3E}">
        <p14:creationId xmlns:p14="http://schemas.microsoft.com/office/powerpoint/2010/main" val="1708749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151D5AD-0A16-F1ED-5152-7E07391A046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26089ECD-6CD1-A30D-4D61-7B31882884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0D4F3E5A-7C90-1BA5-6132-D223DC4230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FD723D39-686F-2CF5-2A9B-00AB8D7CA8A6}"/>
              </a:ext>
            </a:extLst>
          </p:cNvPr>
          <p:cNvSpPr>
            <a:spLocks noGrp="1"/>
          </p:cNvSpPr>
          <p:nvPr>
            <p:ph type="dt" sz="half" idx="10"/>
          </p:nvPr>
        </p:nvSpPr>
        <p:spPr/>
        <p:txBody>
          <a:bodyPr/>
          <a:lstStyle/>
          <a:p>
            <a:fld id="{31AC88D7-6ABF-844A-9A0E-3E4C6A905D0B}" type="datetimeFigureOut">
              <a:rPr lang="it-IT" smtClean="0"/>
              <a:t>17/04/2026</a:t>
            </a:fld>
            <a:endParaRPr lang="it-IT"/>
          </a:p>
        </p:txBody>
      </p:sp>
      <p:sp>
        <p:nvSpPr>
          <p:cNvPr id="6" name="Segnaposto piè di pagina 5">
            <a:extLst>
              <a:ext uri="{FF2B5EF4-FFF2-40B4-BE49-F238E27FC236}">
                <a16:creationId xmlns:a16="http://schemas.microsoft.com/office/drawing/2014/main" id="{27A36ED1-FC49-77AE-08F2-01E543C28692}"/>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222371AC-53C0-826A-6BCE-D90C373438D8}"/>
              </a:ext>
            </a:extLst>
          </p:cNvPr>
          <p:cNvSpPr>
            <a:spLocks noGrp="1"/>
          </p:cNvSpPr>
          <p:nvPr>
            <p:ph type="sldNum" sz="quarter" idx="12"/>
          </p:nvPr>
        </p:nvSpPr>
        <p:spPr/>
        <p:txBody>
          <a:bodyPr/>
          <a:lstStyle/>
          <a:p>
            <a:fld id="{4A50075D-2E20-B745-88E2-EF14519D84FC}" type="slidenum">
              <a:rPr lang="it-IT" smtClean="0"/>
              <a:t>‹N›</a:t>
            </a:fld>
            <a:endParaRPr lang="it-IT"/>
          </a:p>
        </p:txBody>
      </p:sp>
    </p:spTree>
    <p:extLst>
      <p:ext uri="{BB962C8B-B14F-4D97-AF65-F5344CB8AC3E}">
        <p14:creationId xmlns:p14="http://schemas.microsoft.com/office/powerpoint/2010/main" val="1712601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9E7047B9-7DB0-165C-4232-F5BB037E02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5A04A7D7-B5AD-30A9-9861-0ED90F036C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155C2B17-1BB7-189C-597D-0A79102AAB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AC88D7-6ABF-844A-9A0E-3E4C6A905D0B}" type="datetimeFigureOut">
              <a:rPr lang="it-IT" smtClean="0"/>
              <a:t>17/04/2026</a:t>
            </a:fld>
            <a:endParaRPr lang="it-IT"/>
          </a:p>
        </p:txBody>
      </p:sp>
      <p:sp>
        <p:nvSpPr>
          <p:cNvPr id="5" name="Segnaposto piè di pagina 4">
            <a:extLst>
              <a:ext uri="{FF2B5EF4-FFF2-40B4-BE49-F238E27FC236}">
                <a16:creationId xmlns:a16="http://schemas.microsoft.com/office/drawing/2014/main" id="{F805E47D-600C-0812-F2E6-913363288A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53FE71C1-3766-42E1-7FDF-C5617D0AD1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50075D-2E20-B745-88E2-EF14519D84FC}" type="slidenum">
              <a:rPr lang="it-IT" smtClean="0"/>
              <a:t>‹N›</a:t>
            </a:fld>
            <a:endParaRPr lang="it-IT"/>
          </a:p>
        </p:txBody>
      </p:sp>
    </p:spTree>
    <p:extLst>
      <p:ext uri="{BB962C8B-B14F-4D97-AF65-F5344CB8AC3E}">
        <p14:creationId xmlns:p14="http://schemas.microsoft.com/office/powerpoint/2010/main" val="29703545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9.png"/><Relationship Id="rId5" Type="http://schemas.microsoft.com/office/2007/relationships/hdphoto" Target="../media/hdphoto3.wdp"/><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microsoft.com/office/2007/relationships/hdphoto" Target="../media/hdphoto6.wdp"/><Relationship Id="rId3" Type="http://schemas.microsoft.com/office/2007/relationships/hdphoto" Target="../media/hdphoto4.wdp"/><Relationship Id="rId7" Type="http://schemas.microsoft.com/office/2007/relationships/hdphoto" Target="../media/hdphoto5.wdp"/><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1.png"/><Relationship Id="rId10" Type="http://schemas.openxmlformats.org/officeDocument/2006/relationships/image" Target="../media/image3.png"/><Relationship Id="rId4" Type="http://schemas.openxmlformats.org/officeDocument/2006/relationships/image" Target="../media/image29.png"/><Relationship Id="rId9"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image" Target="../media/image45.jpeg"/><Relationship Id="rId1" Type="http://schemas.openxmlformats.org/officeDocument/2006/relationships/slideLayout" Target="../slideLayouts/slideLayout2.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0" Type="http://schemas.openxmlformats.org/officeDocument/2006/relationships/image" Target="../media/image52.jpeg"/><Relationship Id="rId4" Type="http://schemas.microsoft.com/office/2007/relationships/hdphoto" Target="../media/hdphoto7.wdp"/><Relationship Id="rId9" Type="http://schemas.openxmlformats.org/officeDocument/2006/relationships/image" Target="../media/image51.jpe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6.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4.jpe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2"/>
          <a:srcRect/>
          <a:stretch/>
        </p:blipFill>
        <p:spPr>
          <a:xfrm>
            <a:off x="0" y="1786"/>
            <a:ext cx="12192000" cy="6854429"/>
          </a:xfrm>
          <a:prstGeom prst="rect">
            <a:avLst/>
          </a:prstGeom>
        </p:spPr>
      </p:pic>
      <p:sp>
        <p:nvSpPr>
          <p:cNvPr id="3" name="CasellaDiTesto 2">
            <a:extLst>
              <a:ext uri="{FF2B5EF4-FFF2-40B4-BE49-F238E27FC236}">
                <a16:creationId xmlns:a16="http://schemas.microsoft.com/office/drawing/2014/main" id="{C1C38563-095D-3381-DEA9-388FD3652630}"/>
              </a:ext>
            </a:extLst>
          </p:cNvPr>
          <p:cNvSpPr txBox="1"/>
          <p:nvPr/>
        </p:nvSpPr>
        <p:spPr>
          <a:xfrm>
            <a:off x="87085" y="2828214"/>
            <a:ext cx="12104915" cy="2154436"/>
          </a:xfrm>
          <a:prstGeom prst="rect">
            <a:avLst/>
          </a:prstGeom>
          <a:solidFill>
            <a:schemeClr val="bg1"/>
          </a:solidFill>
        </p:spPr>
        <p:txBody>
          <a:bodyPr wrap="square">
            <a:spAutoFit/>
          </a:bodyPr>
          <a:lstStyle/>
          <a:p>
            <a:pPr algn="ctr">
              <a:tabLst>
                <a:tab pos="1231265" algn="l"/>
              </a:tabLst>
            </a:pPr>
            <a:r>
              <a:rPr lang="en-US" sz="1800" b="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Distinct cardiometabolic profiles stratify hepatocellular carcinoma (HCC) risk and trajectories in </a:t>
            </a:r>
          </a:p>
          <a:p>
            <a:pPr algn="ctr">
              <a:tabLst>
                <a:tab pos="1231265" algn="l"/>
              </a:tabLst>
            </a:pPr>
            <a:r>
              <a:rPr lang="en-US" sz="1800" b="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Metabolic dysfunction-associated steatotic liver disease (MASLD)-Associated Advanced Fibrosis</a:t>
            </a:r>
          </a:p>
          <a:p>
            <a:pPr algn="ctr">
              <a:tabLst>
                <a:tab pos="1231265" algn="l"/>
              </a:tabLst>
            </a:pPr>
            <a:r>
              <a:rPr lang="en-US" sz="1800" b="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it-IT" sz="2000" kern="100" dirty="0">
              <a:effectLst/>
              <a:latin typeface="Arial" panose="020B0604020202020204" pitchFamily="34" charset="0"/>
              <a:ea typeface="Calibri" panose="020F0502020204030204" pitchFamily="34" charset="0"/>
              <a:cs typeface="Arial" panose="020B0604020202020204" pitchFamily="34" charset="0"/>
            </a:endParaRPr>
          </a:p>
          <a:p>
            <a:pPr algn="ctr">
              <a:tabLst>
                <a:tab pos="1231265" algn="l"/>
              </a:tabLst>
            </a:pPr>
            <a:r>
              <a:rPr lang="it-IT" sz="1600" b="1" kern="100" dirty="0">
                <a:effectLst/>
                <a:latin typeface="Arial" panose="020B0604020202020204" pitchFamily="34" charset="0"/>
                <a:ea typeface="Calibri" panose="020F0502020204030204" pitchFamily="34" charset="0"/>
                <a:cs typeface="Arial" panose="020B0604020202020204" pitchFamily="34" charset="0"/>
              </a:rPr>
              <a:t>Mario Romeo</a:t>
            </a:r>
            <a:r>
              <a:rPr lang="it-IT" sz="1600" kern="100" dirty="0">
                <a:effectLst/>
                <a:latin typeface="Arial" panose="020B0604020202020204" pitchFamily="34" charset="0"/>
                <a:ea typeface="Calibri" panose="020F0502020204030204" pitchFamily="34" charset="0"/>
                <a:cs typeface="Arial" panose="020B0604020202020204" pitchFamily="34" charset="0"/>
              </a:rPr>
              <a:t>, Marcello Dallio, Fiammetta Di Nardo, Carmine Napolitano, Paolo Vaia, Claudio Basile, Antonio Scafuri, </a:t>
            </a:r>
          </a:p>
          <a:p>
            <a:pPr algn="ctr">
              <a:tabLst>
                <a:tab pos="1231265" algn="l"/>
              </a:tabLst>
            </a:pPr>
            <a:r>
              <a:rPr lang="it-IT" sz="1600" kern="100" dirty="0">
                <a:effectLst/>
                <a:latin typeface="Arial" panose="020B0604020202020204" pitchFamily="34" charset="0"/>
                <a:ea typeface="Calibri" panose="020F0502020204030204" pitchFamily="34" charset="0"/>
                <a:cs typeface="Arial" panose="020B0604020202020204" pitchFamily="34" charset="0"/>
              </a:rPr>
              <a:t>Luigi Maria Vitale, Marco Niosi, Alessandro Federico.</a:t>
            </a:r>
            <a:endParaRPr lang="it-IT" kern="100" dirty="0">
              <a:effectLst/>
              <a:latin typeface="Arial" panose="020B0604020202020204" pitchFamily="34" charset="0"/>
              <a:ea typeface="Calibri" panose="020F0502020204030204" pitchFamily="34" charset="0"/>
              <a:cs typeface="Arial" panose="020B0604020202020204" pitchFamily="34" charset="0"/>
            </a:endParaRPr>
          </a:p>
          <a:p>
            <a:pPr algn="ctr">
              <a:tabLst>
                <a:tab pos="1231265" algn="l"/>
              </a:tabLst>
            </a:pPr>
            <a:endParaRPr lang="en-US" kern="100" baseline="30000" dirty="0">
              <a:latin typeface="Arial" panose="020B0604020202020204" pitchFamily="34" charset="0"/>
              <a:ea typeface="Calibri" panose="020F0502020204030204" pitchFamily="34" charset="0"/>
              <a:cs typeface="Arial" panose="020B0604020202020204" pitchFamily="34" charset="0"/>
            </a:endParaRPr>
          </a:p>
          <a:p>
            <a:pPr algn="ctr">
              <a:tabLst>
                <a:tab pos="1231265" algn="l"/>
              </a:tabLst>
            </a:pPr>
            <a:r>
              <a:rPr lang="en-US" sz="1600" kern="100" dirty="0">
                <a:effectLst/>
                <a:latin typeface="Arial" panose="020B0604020202020204" pitchFamily="34" charset="0"/>
                <a:ea typeface="Calibri" panose="020F0502020204030204" pitchFamily="34" charset="0"/>
                <a:cs typeface="Arial" panose="020B0604020202020204" pitchFamily="34" charset="0"/>
              </a:rPr>
              <a:t>Hepatogastroenterology Division, Department of Precision Medicine, University of Campania Luigi Vanvitelli; Piazza Miraglia 2, 80138, Naples (Italy)</a:t>
            </a:r>
            <a:endParaRPr lang="it-IT"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Rettangolo 3">
            <a:extLst>
              <a:ext uri="{FF2B5EF4-FFF2-40B4-BE49-F238E27FC236}">
                <a16:creationId xmlns:a16="http://schemas.microsoft.com/office/drawing/2014/main" id="{1EF043F5-91EA-34AA-0DF4-94C9589693E9}"/>
              </a:ext>
            </a:extLst>
          </p:cNvPr>
          <p:cNvSpPr/>
          <p:nvPr/>
        </p:nvSpPr>
        <p:spPr>
          <a:xfrm>
            <a:off x="87085" y="2375065"/>
            <a:ext cx="1472541" cy="45314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Picture 2">
            <a:extLst>
              <a:ext uri="{FF2B5EF4-FFF2-40B4-BE49-F238E27FC236}">
                <a16:creationId xmlns:a16="http://schemas.microsoft.com/office/drawing/2014/main" id="{9FE70127-D136-3811-565B-F02D392561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9232" y="5753217"/>
            <a:ext cx="1837968" cy="1079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4500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2"/>
          <a:srcRect/>
          <a:stretch/>
        </p:blipFill>
        <p:spPr>
          <a:xfrm>
            <a:off x="0" y="1786"/>
            <a:ext cx="12192000" cy="6854429"/>
          </a:xfrm>
          <a:prstGeom prst="rect">
            <a:avLst/>
          </a:prstGeom>
        </p:spPr>
      </p:pic>
      <p:sp>
        <p:nvSpPr>
          <p:cNvPr id="3" name="Rettangolo 2">
            <a:extLst>
              <a:ext uri="{FF2B5EF4-FFF2-40B4-BE49-F238E27FC236}">
                <a16:creationId xmlns:a16="http://schemas.microsoft.com/office/drawing/2014/main" id="{FBA49293-37F1-158D-90CE-7A3C35AA3901}"/>
              </a:ext>
            </a:extLst>
          </p:cNvPr>
          <p:cNvSpPr/>
          <p:nvPr/>
        </p:nvSpPr>
        <p:spPr>
          <a:xfrm>
            <a:off x="0" y="2338086"/>
            <a:ext cx="3889094" cy="25927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Ovale 1">
            <a:extLst>
              <a:ext uri="{FF2B5EF4-FFF2-40B4-BE49-F238E27FC236}">
                <a16:creationId xmlns:a16="http://schemas.microsoft.com/office/drawing/2014/main" id="{48AFB705-C218-8A44-E816-34826D1EC78E}"/>
              </a:ext>
            </a:extLst>
          </p:cNvPr>
          <p:cNvSpPr/>
          <p:nvPr/>
        </p:nvSpPr>
        <p:spPr>
          <a:xfrm>
            <a:off x="3889094" y="1834584"/>
            <a:ext cx="5555848" cy="417267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400" b="1" dirty="0">
                <a:solidFill>
                  <a:schemeClr val="tx1"/>
                </a:solidFill>
              </a:rPr>
              <a:t>Patients</a:t>
            </a:r>
          </a:p>
          <a:p>
            <a:pPr algn="ctr"/>
            <a:r>
              <a:rPr lang="en-GB" sz="4400" b="1" dirty="0">
                <a:solidFill>
                  <a:srgbClr val="DA3EA6"/>
                </a:solidFill>
              </a:rPr>
              <a:t>&amp;</a:t>
            </a:r>
            <a:r>
              <a:rPr lang="en-GB" sz="4400" b="1" dirty="0">
                <a:solidFill>
                  <a:schemeClr val="tx1"/>
                </a:solidFill>
              </a:rPr>
              <a:t> </a:t>
            </a:r>
          </a:p>
          <a:p>
            <a:pPr algn="ctr"/>
            <a:r>
              <a:rPr lang="en-GB" sz="4400" b="1" dirty="0">
                <a:solidFill>
                  <a:schemeClr val="tx1"/>
                </a:solidFill>
              </a:rPr>
              <a:t>Methods</a:t>
            </a:r>
          </a:p>
        </p:txBody>
      </p:sp>
    </p:spTree>
    <p:extLst>
      <p:ext uri="{BB962C8B-B14F-4D97-AF65-F5344CB8AC3E}">
        <p14:creationId xmlns:p14="http://schemas.microsoft.com/office/powerpoint/2010/main" val="220387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asellaDiTesto 10">
            <a:extLst>
              <a:ext uri="{FF2B5EF4-FFF2-40B4-BE49-F238E27FC236}">
                <a16:creationId xmlns:a16="http://schemas.microsoft.com/office/drawing/2014/main" id="{937A0BD0-FA45-B75A-B282-9E4718667E04}"/>
              </a:ext>
            </a:extLst>
          </p:cNvPr>
          <p:cNvSpPr txBox="1"/>
          <p:nvPr/>
        </p:nvSpPr>
        <p:spPr>
          <a:xfrm>
            <a:off x="1470715" y="1163630"/>
            <a:ext cx="9984948" cy="461665"/>
          </a:xfrm>
          <a:prstGeom prst="rect">
            <a:avLst/>
          </a:prstGeom>
          <a:noFill/>
        </p:spPr>
        <p:txBody>
          <a:bodyPr wrap="square">
            <a:spAutoFit/>
          </a:bodyPr>
          <a:lstStyle/>
          <a:p>
            <a:pPr algn="ctr">
              <a:tabLst>
                <a:tab pos="1231265" algn="l"/>
              </a:tabLst>
            </a:pPr>
            <a:r>
              <a:rPr lang="en-GB" sz="2400" b="1" dirty="0">
                <a:solidFill>
                  <a:srgbClr val="DA3EA6"/>
                </a:solidFill>
                <a:latin typeface="Constantia" panose="02030602050306030303" pitchFamily="18" charset="0"/>
                <a:ea typeface="Times New Roman" panose="02020603050405020304" pitchFamily="18" charset="0"/>
              </a:rPr>
              <a:t>Experimental </a:t>
            </a:r>
            <a:r>
              <a:rPr lang="en-GB" sz="2400" b="1" dirty="0">
                <a:solidFill>
                  <a:srgbClr val="003A52"/>
                </a:solidFill>
                <a:effectLst/>
                <a:latin typeface="Constantia" panose="02030602050306030303" pitchFamily="18" charset="0"/>
                <a:ea typeface="Times New Roman" panose="02020603050405020304" pitchFamily="18" charset="0"/>
              </a:rPr>
              <a:t>Design</a:t>
            </a:r>
            <a:endParaRPr lang="en-GB" sz="2400" dirty="0">
              <a:solidFill>
                <a:srgbClr val="F47923"/>
              </a:solidFill>
              <a:effectLst/>
              <a:latin typeface="Constantia" panose="02030602050306030303" pitchFamily="18" charset="0"/>
              <a:ea typeface="Times New Roman" panose="02020603050405020304" pitchFamily="18" charset="0"/>
            </a:endParaRPr>
          </a:p>
        </p:txBody>
      </p:sp>
      <p:pic>
        <p:nvPicPr>
          <p:cNvPr id="15" name="Immagine 14">
            <a:extLst>
              <a:ext uri="{FF2B5EF4-FFF2-40B4-BE49-F238E27FC236}">
                <a16:creationId xmlns:a16="http://schemas.microsoft.com/office/drawing/2014/main" id="{E9FF07AC-E319-BBF9-292D-BE826BF5D648}"/>
              </a:ext>
            </a:extLst>
          </p:cNvPr>
          <p:cNvPicPr>
            <a:picLocks noChangeAspect="1"/>
          </p:cNvPicPr>
          <p:nvPr/>
        </p:nvPicPr>
        <p:blipFill>
          <a:blip r:embed="rId3">
            <a:clrChange>
              <a:clrFrom>
                <a:srgbClr val="FFFFFF"/>
              </a:clrFrom>
              <a:clrTo>
                <a:srgbClr val="FFFFFF">
                  <a:alpha val="0"/>
                </a:srgbClr>
              </a:clrTo>
            </a:clrChange>
            <a:duotone>
              <a:schemeClr val="accent1">
                <a:shade val="45000"/>
                <a:satMod val="135000"/>
              </a:schemeClr>
              <a:prstClr val="white"/>
            </a:duotone>
          </a:blip>
          <a:stretch>
            <a:fillRect/>
          </a:stretch>
        </p:blipFill>
        <p:spPr>
          <a:xfrm>
            <a:off x="174000" y="1895027"/>
            <a:ext cx="7340882" cy="4917253"/>
          </a:xfrm>
          <a:prstGeom prst="rect">
            <a:avLst/>
          </a:prstGeom>
        </p:spPr>
      </p:pic>
      <p:pic>
        <p:nvPicPr>
          <p:cNvPr id="17" name="Immagine 16">
            <a:extLst>
              <a:ext uri="{FF2B5EF4-FFF2-40B4-BE49-F238E27FC236}">
                <a16:creationId xmlns:a16="http://schemas.microsoft.com/office/drawing/2014/main" id="{ECBFB112-785C-BFDB-9DC2-1F49067EF40B}"/>
              </a:ext>
            </a:extLst>
          </p:cNvPr>
          <p:cNvPicPr>
            <a:picLocks noChangeAspect="1"/>
          </p:cNvPicPr>
          <p:nvPr/>
        </p:nvPicPr>
        <p:blipFill>
          <a:blip r:embed="rId4"/>
          <a:stretch>
            <a:fillRect/>
          </a:stretch>
        </p:blipFill>
        <p:spPr>
          <a:xfrm>
            <a:off x="5447189" y="6425118"/>
            <a:ext cx="2032000" cy="341443"/>
          </a:xfrm>
          <a:prstGeom prst="rect">
            <a:avLst/>
          </a:prstGeom>
        </p:spPr>
      </p:pic>
      <p:sp>
        <p:nvSpPr>
          <p:cNvPr id="18" name="Pentagono 17">
            <a:extLst>
              <a:ext uri="{FF2B5EF4-FFF2-40B4-BE49-F238E27FC236}">
                <a16:creationId xmlns:a16="http://schemas.microsoft.com/office/drawing/2014/main" id="{41FB97C8-C3B9-9FE0-9BE4-10A3668DD72B}"/>
              </a:ext>
            </a:extLst>
          </p:cNvPr>
          <p:cNvSpPr/>
          <p:nvPr/>
        </p:nvSpPr>
        <p:spPr>
          <a:xfrm flipH="1">
            <a:off x="7947626" y="2387844"/>
            <a:ext cx="4208874" cy="815567"/>
          </a:xfrm>
          <a:prstGeom prst="homePlate">
            <a:avLst/>
          </a:prstGeom>
          <a:solidFill>
            <a:schemeClr val="accent5">
              <a:lumMod val="50000"/>
            </a:schemeClr>
          </a:solidFill>
          <a:effectLst>
            <a:glow rad="63500">
              <a:srgbClr val="DA3EA6"/>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bg1"/>
                </a:solidFill>
                <a:latin typeface="Constantia" panose="02030602050306030303" pitchFamily="18" charset="0"/>
              </a:rPr>
              <a:t>To evaluate the difference in the </a:t>
            </a:r>
            <a:r>
              <a:rPr lang="en-GB" sz="1100" b="1" dirty="0">
                <a:solidFill>
                  <a:srgbClr val="DA3EA6"/>
                </a:solidFill>
                <a:latin typeface="Constantia" panose="02030602050306030303" pitchFamily="18" charset="0"/>
              </a:rPr>
              <a:t>5-year HCC risk</a:t>
            </a:r>
            <a:r>
              <a:rPr lang="en-GB" sz="1100" dirty="0">
                <a:solidFill>
                  <a:schemeClr val="bg1"/>
                </a:solidFill>
                <a:latin typeface="Constantia" panose="02030602050306030303" pitchFamily="18" charset="0"/>
              </a:rPr>
              <a:t>, along with the increase in </a:t>
            </a:r>
            <a:r>
              <a:rPr lang="en-GB" sz="1100" b="1" dirty="0">
                <a:solidFill>
                  <a:schemeClr val="bg1"/>
                </a:solidFill>
                <a:latin typeface="Constantia" panose="02030602050306030303" pitchFamily="18" charset="0"/>
              </a:rPr>
              <a:t>metabolic burden </a:t>
            </a:r>
          </a:p>
          <a:p>
            <a:pPr algn="ctr"/>
            <a:r>
              <a:rPr lang="en-GB" sz="1100" dirty="0">
                <a:solidFill>
                  <a:schemeClr val="bg1"/>
                </a:solidFill>
                <a:latin typeface="Constantia" panose="02030602050306030303" pitchFamily="18" charset="0"/>
              </a:rPr>
              <a:t>(i.e., significantly higher in </a:t>
            </a:r>
            <a:r>
              <a:rPr lang="en-GB" sz="1100" u="sng" dirty="0">
                <a:solidFill>
                  <a:schemeClr val="bg1"/>
                </a:solidFill>
                <a:latin typeface="Constantia" panose="02030602050306030303" pitchFamily="18" charset="0"/>
              </a:rPr>
              <a:t>&gt;</a:t>
            </a:r>
            <a:r>
              <a:rPr lang="en-GB" sz="1100" dirty="0">
                <a:solidFill>
                  <a:schemeClr val="bg1"/>
                </a:solidFill>
                <a:latin typeface="Constantia" panose="02030602050306030303" pitchFamily="18" charset="0"/>
              </a:rPr>
              <a:t> 3 CMRFs patients) </a:t>
            </a:r>
          </a:p>
        </p:txBody>
      </p:sp>
      <p:sp>
        <p:nvSpPr>
          <p:cNvPr id="19" name="Pentagono 18">
            <a:extLst>
              <a:ext uri="{FF2B5EF4-FFF2-40B4-BE49-F238E27FC236}">
                <a16:creationId xmlns:a16="http://schemas.microsoft.com/office/drawing/2014/main" id="{27C89C8E-3970-44A7-2C90-C2C03EE9200B}"/>
              </a:ext>
            </a:extLst>
          </p:cNvPr>
          <p:cNvSpPr/>
          <p:nvPr/>
        </p:nvSpPr>
        <p:spPr>
          <a:xfrm flipH="1">
            <a:off x="7983126" y="4905627"/>
            <a:ext cx="4208874" cy="815567"/>
          </a:xfrm>
          <a:prstGeom prst="homePlate">
            <a:avLst/>
          </a:prstGeom>
          <a:solidFill>
            <a:schemeClr val="accent5">
              <a:lumMod val="50000"/>
            </a:schemeClr>
          </a:solidFill>
          <a:effectLst>
            <a:glow rad="63500">
              <a:srgbClr val="DA3EA6"/>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bg1"/>
                </a:solidFill>
                <a:latin typeface="Constantia" panose="02030602050306030303" pitchFamily="18" charset="0"/>
              </a:rPr>
              <a:t>To evaluate the difference in the 5-year risk of </a:t>
            </a:r>
            <a:r>
              <a:rPr lang="en-GB" sz="1100" b="1" dirty="0">
                <a:solidFill>
                  <a:srgbClr val="DA3EA6"/>
                </a:solidFill>
                <a:latin typeface="Constantia" panose="02030602050306030303" pitchFamily="18" charset="0"/>
              </a:rPr>
              <a:t>Milan-out Criteria HCC</a:t>
            </a:r>
            <a:r>
              <a:rPr lang="en-GB" sz="1100" baseline="30000" dirty="0">
                <a:solidFill>
                  <a:srgbClr val="DA3EA6"/>
                </a:solidFill>
                <a:latin typeface="Constantia" panose="02030602050306030303" pitchFamily="18" charset="0"/>
              </a:rPr>
              <a:t>##</a:t>
            </a:r>
            <a:r>
              <a:rPr lang="en-GB" sz="1100" b="1" dirty="0">
                <a:solidFill>
                  <a:srgbClr val="DA3EA6"/>
                </a:solidFill>
                <a:latin typeface="Constantia" panose="02030602050306030303" pitchFamily="18" charset="0"/>
              </a:rPr>
              <a:t> </a:t>
            </a:r>
            <a:r>
              <a:rPr lang="en-GB" sz="1100" dirty="0">
                <a:solidFill>
                  <a:schemeClr val="bg1"/>
                </a:solidFill>
                <a:latin typeface="Constantia" panose="02030602050306030303" pitchFamily="18" charset="0"/>
              </a:rPr>
              <a:t>(1</a:t>
            </a:r>
            <a:r>
              <a:rPr lang="en-GB" sz="1100" baseline="30000" dirty="0">
                <a:solidFill>
                  <a:schemeClr val="bg1"/>
                </a:solidFill>
                <a:latin typeface="Constantia" panose="02030602050306030303" pitchFamily="18" charset="0"/>
              </a:rPr>
              <a:t>st</a:t>
            </a:r>
            <a:r>
              <a:rPr lang="en-GB" sz="1100" dirty="0">
                <a:solidFill>
                  <a:schemeClr val="bg1"/>
                </a:solidFill>
                <a:latin typeface="Constantia" panose="02030602050306030303" pitchFamily="18" charset="0"/>
              </a:rPr>
              <a:t> diagnosis), along with the increase in </a:t>
            </a:r>
            <a:r>
              <a:rPr lang="en-GB" sz="1100" b="1" dirty="0">
                <a:solidFill>
                  <a:schemeClr val="bg1"/>
                </a:solidFill>
                <a:latin typeface="Constantia" panose="02030602050306030303" pitchFamily="18" charset="0"/>
              </a:rPr>
              <a:t>metabolic burden </a:t>
            </a:r>
          </a:p>
        </p:txBody>
      </p:sp>
      <p:sp>
        <p:nvSpPr>
          <p:cNvPr id="20" name="Pentagono 19">
            <a:extLst>
              <a:ext uri="{FF2B5EF4-FFF2-40B4-BE49-F238E27FC236}">
                <a16:creationId xmlns:a16="http://schemas.microsoft.com/office/drawing/2014/main" id="{4BDE3FED-6CA9-D16A-E10B-625D2A868D72}"/>
              </a:ext>
            </a:extLst>
          </p:cNvPr>
          <p:cNvSpPr/>
          <p:nvPr/>
        </p:nvSpPr>
        <p:spPr>
          <a:xfrm flipH="1">
            <a:off x="8879305" y="3382646"/>
            <a:ext cx="3312695" cy="543887"/>
          </a:xfrm>
          <a:prstGeom prst="homePlate">
            <a:avLst/>
          </a:prstGeom>
          <a:solidFill>
            <a:srgbClr val="BB63CA"/>
          </a:solidFill>
          <a:effectLst>
            <a:glow rad="63500">
              <a:srgbClr val="DA3EA6"/>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bg1"/>
                </a:solidFill>
                <a:latin typeface="Constantia" panose="02030602050306030303" pitchFamily="18" charset="0"/>
              </a:rPr>
              <a:t>To identify the MD profile/s at “higher” risk </a:t>
            </a:r>
          </a:p>
        </p:txBody>
      </p:sp>
      <p:sp>
        <p:nvSpPr>
          <p:cNvPr id="21" name="Pentagono 20">
            <a:extLst>
              <a:ext uri="{FF2B5EF4-FFF2-40B4-BE49-F238E27FC236}">
                <a16:creationId xmlns:a16="http://schemas.microsoft.com/office/drawing/2014/main" id="{CBA52DE7-AE52-031E-A3A3-367420C8145F}"/>
              </a:ext>
            </a:extLst>
          </p:cNvPr>
          <p:cNvSpPr/>
          <p:nvPr/>
        </p:nvSpPr>
        <p:spPr>
          <a:xfrm flipH="1">
            <a:off x="8879304" y="4122877"/>
            <a:ext cx="3312695" cy="543887"/>
          </a:xfrm>
          <a:prstGeom prst="homePlate">
            <a:avLst/>
          </a:prstGeom>
          <a:solidFill>
            <a:srgbClr val="BB63CA"/>
          </a:solidFill>
          <a:effectLst>
            <a:glow rad="63500">
              <a:srgbClr val="DA3EA6"/>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bg1"/>
                </a:solidFill>
                <a:latin typeface="Constantia" panose="02030602050306030303" pitchFamily="18" charset="0"/>
              </a:rPr>
              <a:t>To identify variables  associated with the outcome</a:t>
            </a:r>
          </a:p>
        </p:txBody>
      </p:sp>
      <p:sp>
        <p:nvSpPr>
          <p:cNvPr id="23" name="CasellaDiTesto 22">
            <a:extLst>
              <a:ext uri="{FF2B5EF4-FFF2-40B4-BE49-F238E27FC236}">
                <a16:creationId xmlns:a16="http://schemas.microsoft.com/office/drawing/2014/main" id="{F816C9E4-B54F-2903-1CD2-8214C4CC365F}"/>
              </a:ext>
            </a:extLst>
          </p:cNvPr>
          <p:cNvSpPr txBox="1"/>
          <p:nvPr/>
        </p:nvSpPr>
        <p:spPr>
          <a:xfrm>
            <a:off x="0" y="6612225"/>
            <a:ext cx="3210439" cy="200055"/>
          </a:xfrm>
          <a:prstGeom prst="rect">
            <a:avLst/>
          </a:prstGeom>
          <a:noFill/>
        </p:spPr>
        <p:txBody>
          <a:bodyPr wrap="square" rtlCol="0">
            <a:spAutoFit/>
          </a:bodyPr>
          <a:lstStyle/>
          <a:p>
            <a:r>
              <a:rPr lang="en-GB" sz="700" baseline="30000" dirty="0">
                <a:solidFill>
                  <a:srgbClr val="005978"/>
                </a:solidFill>
              </a:rPr>
              <a:t>#</a:t>
            </a:r>
            <a:r>
              <a:rPr lang="en-GB" sz="700" dirty="0">
                <a:solidFill>
                  <a:srgbClr val="005978"/>
                </a:solidFill>
                <a:latin typeface="Symbol" pitchFamily="2" charset="2"/>
              </a:rPr>
              <a:t>D</a:t>
            </a:r>
            <a:r>
              <a:rPr lang="en-GB" sz="700" dirty="0">
                <a:solidFill>
                  <a:srgbClr val="005978"/>
                </a:solidFill>
              </a:rPr>
              <a:t>LSM= baseline LSM – 3y LSM/ baseline LSM</a:t>
            </a:r>
            <a:endParaRPr lang="it-IT" sz="700" dirty="0">
              <a:solidFill>
                <a:srgbClr val="005978"/>
              </a:solidFill>
            </a:endParaRPr>
          </a:p>
        </p:txBody>
      </p:sp>
      <p:sp>
        <p:nvSpPr>
          <p:cNvPr id="24" name="CasellaDiTesto 23">
            <a:extLst>
              <a:ext uri="{FF2B5EF4-FFF2-40B4-BE49-F238E27FC236}">
                <a16:creationId xmlns:a16="http://schemas.microsoft.com/office/drawing/2014/main" id="{1E52A29A-E864-47DF-3848-10A7450D4066}"/>
              </a:ext>
            </a:extLst>
          </p:cNvPr>
          <p:cNvSpPr txBox="1"/>
          <p:nvPr/>
        </p:nvSpPr>
        <p:spPr>
          <a:xfrm>
            <a:off x="8572585" y="6595839"/>
            <a:ext cx="3583915" cy="200055"/>
          </a:xfrm>
          <a:prstGeom prst="rect">
            <a:avLst/>
          </a:prstGeom>
          <a:noFill/>
        </p:spPr>
        <p:txBody>
          <a:bodyPr wrap="square" rtlCol="0">
            <a:spAutoFit/>
          </a:bodyPr>
          <a:lstStyle/>
          <a:p>
            <a:r>
              <a:rPr lang="en-GB" sz="700" baseline="30000" dirty="0">
                <a:solidFill>
                  <a:srgbClr val="005978"/>
                </a:solidFill>
              </a:rPr>
              <a:t>##</a:t>
            </a:r>
            <a:r>
              <a:rPr lang="en-GB" sz="700" dirty="0">
                <a:solidFill>
                  <a:srgbClr val="005978"/>
                </a:solidFill>
              </a:rPr>
              <a:t> One nodule </a:t>
            </a:r>
            <a:r>
              <a:rPr lang="en-GB" sz="700" u="sng" dirty="0">
                <a:solidFill>
                  <a:srgbClr val="005978"/>
                </a:solidFill>
              </a:rPr>
              <a:t>&lt;</a:t>
            </a:r>
            <a:r>
              <a:rPr lang="en-GB" sz="700" dirty="0">
                <a:solidFill>
                  <a:srgbClr val="005978"/>
                </a:solidFill>
              </a:rPr>
              <a:t> 5 cm or up to 3 nodules each  </a:t>
            </a:r>
            <a:r>
              <a:rPr lang="en-GB" sz="700" u="sng" dirty="0">
                <a:solidFill>
                  <a:srgbClr val="005978"/>
                </a:solidFill>
              </a:rPr>
              <a:t>&lt;</a:t>
            </a:r>
            <a:r>
              <a:rPr lang="en-GB" sz="700" dirty="0">
                <a:solidFill>
                  <a:srgbClr val="005978"/>
                </a:solidFill>
              </a:rPr>
              <a:t> 3 cm, without vascular invasion or metastasis</a:t>
            </a:r>
            <a:endParaRPr lang="it-IT" sz="700" dirty="0">
              <a:solidFill>
                <a:srgbClr val="005978"/>
              </a:solidFill>
            </a:endParaRPr>
          </a:p>
        </p:txBody>
      </p:sp>
      <p:sp>
        <p:nvSpPr>
          <p:cNvPr id="25" name="CasellaDiTesto 24">
            <a:extLst>
              <a:ext uri="{FF2B5EF4-FFF2-40B4-BE49-F238E27FC236}">
                <a16:creationId xmlns:a16="http://schemas.microsoft.com/office/drawing/2014/main" id="{E255281C-065D-8D7E-FE11-AF791B62F78E}"/>
              </a:ext>
            </a:extLst>
          </p:cNvPr>
          <p:cNvSpPr txBox="1"/>
          <p:nvPr/>
        </p:nvSpPr>
        <p:spPr>
          <a:xfrm>
            <a:off x="8140128" y="1877231"/>
            <a:ext cx="4016372" cy="400110"/>
          </a:xfrm>
          <a:prstGeom prst="rect">
            <a:avLst/>
          </a:prstGeom>
          <a:noFill/>
        </p:spPr>
        <p:txBody>
          <a:bodyPr wrap="square">
            <a:spAutoFit/>
          </a:bodyPr>
          <a:lstStyle/>
          <a:p>
            <a:pPr algn="ctr">
              <a:tabLst>
                <a:tab pos="1231265" algn="l"/>
              </a:tabLst>
            </a:pPr>
            <a:r>
              <a:rPr lang="en-GB" sz="2000" b="1" dirty="0">
                <a:solidFill>
                  <a:srgbClr val="005978"/>
                </a:solidFill>
                <a:latin typeface="Constantia" panose="02030602050306030303" pitchFamily="18" charset="0"/>
                <a:ea typeface="Times New Roman" panose="02020603050405020304" pitchFamily="18" charset="0"/>
              </a:rPr>
              <a:t>Study</a:t>
            </a:r>
            <a:r>
              <a:rPr lang="en-GB" sz="2000" b="1" dirty="0">
                <a:solidFill>
                  <a:srgbClr val="F47923"/>
                </a:solidFill>
                <a:latin typeface="Constantia" panose="02030602050306030303" pitchFamily="18" charset="0"/>
                <a:ea typeface="Times New Roman" panose="02020603050405020304" pitchFamily="18" charset="0"/>
              </a:rPr>
              <a:t> </a:t>
            </a:r>
            <a:r>
              <a:rPr lang="en-GB" sz="2000" b="1" dirty="0">
                <a:solidFill>
                  <a:srgbClr val="DA3EA6"/>
                </a:solidFill>
                <a:latin typeface="Constantia" panose="02030602050306030303" pitchFamily="18" charset="0"/>
                <a:ea typeface="Times New Roman" panose="02020603050405020304" pitchFamily="18" charset="0"/>
              </a:rPr>
              <a:t>Endpoints</a:t>
            </a:r>
            <a:r>
              <a:rPr lang="en-GB" sz="2000" b="1" dirty="0">
                <a:solidFill>
                  <a:srgbClr val="F47923"/>
                </a:solidFill>
                <a:latin typeface="Constantia" panose="02030602050306030303" pitchFamily="18" charset="0"/>
                <a:ea typeface="Times New Roman" panose="02020603050405020304" pitchFamily="18" charset="0"/>
              </a:rPr>
              <a:t> </a:t>
            </a:r>
            <a:r>
              <a:rPr lang="en-GB" sz="2000" b="1" dirty="0">
                <a:solidFill>
                  <a:srgbClr val="005978"/>
                </a:solidFill>
                <a:latin typeface="Constantia" panose="02030602050306030303" pitchFamily="18" charset="0"/>
                <a:ea typeface="Times New Roman" panose="02020603050405020304" pitchFamily="18" charset="0"/>
              </a:rPr>
              <a:t>&amp;</a:t>
            </a:r>
            <a:r>
              <a:rPr lang="en-GB" sz="2000" b="1" dirty="0">
                <a:solidFill>
                  <a:srgbClr val="F47923"/>
                </a:solidFill>
                <a:latin typeface="Constantia" panose="02030602050306030303" pitchFamily="18" charset="0"/>
                <a:ea typeface="Times New Roman" panose="02020603050405020304" pitchFamily="18" charset="0"/>
              </a:rPr>
              <a:t> </a:t>
            </a:r>
            <a:r>
              <a:rPr lang="en-GB" sz="2000" b="1" dirty="0">
                <a:solidFill>
                  <a:srgbClr val="DA3EA6"/>
                </a:solidFill>
                <a:latin typeface="Constantia" panose="02030602050306030303" pitchFamily="18" charset="0"/>
                <a:ea typeface="Times New Roman" panose="02020603050405020304" pitchFamily="18" charset="0"/>
              </a:rPr>
              <a:t>Outcomes</a:t>
            </a:r>
            <a:endParaRPr lang="en-GB" sz="2000" dirty="0">
              <a:solidFill>
                <a:srgbClr val="DA3EA6"/>
              </a:solidFill>
              <a:effectLst/>
              <a:latin typeface="Constantia" panose="02030602050306030303" pitchFamily="18" charset="0"/>
              <a:ea typeface="Times New Roman" panose="02020603050405020304" pitchFamily="18" charset="0"/>
            </a:endParaRPr>
          </a:p>
        </p:txBody>
      </p:sp>
      <p:sp>
        <p:nvSpPr>
          <p:cNvPr id="26" name="CasellaDiTesto 25">
            <a:extLst>
              <a:ext uri="{FF2B5EF4-FFF2-40B4-BE49-F238E27FC236}">
                <a16:creationId xmlns:a16="http://schemas.microsoft.com/office/drawing/2014/main" id="{47B86DD2-9240-DECA-6B6A-AC918B66D954}"/>
              </a:ext>
            </a:extLst>
          </p:cNvPr>
          <p:cNvSpPr txBox="1"/>
          <p:nvPr/>
        </p:nvSpPr>
        <p:spPr>
          <a:xfrm>
            <a:off x="3069469" y="2306523"/>
            <a:ext cx="3583915" cy="246221"/>
          </a:xfrm>
          <a:prstGeom prst="rect">
            <a:avLst/>
          </a:prstGeom>
          <a:noFill/>
        </p:spPr>
        <p:txBody>
          <a:bodyPr wrap="square" rtlCol="0">
            <a:spAutoFit/>
          </a:bodyPr>
          <a:lstStyle/>
          <a:p>
            <a:r>
              <a:rPr lang="en-GB" sz="1000" baseline="30000" dirty="0">
                <a:solidFill>
                  <a:srgbClr val="DA3EA6"/>
                </a:solidFill>
              </a:rPr>
              <a:t>§</a:t>
            </a:r>
            <a:endParaRPr lang="it-IT" sz="1000" dirty="0">
              <a:solidFill>
                <a:srgbClr val="DA3EA6"/>
              </a:solidFill>
            </a:endParaRPr>
          </a:p>
        </p:txBody>
      </p:sp>
      <p:sp>
        <p:nvSpPr>
          <p:cNvPr id="27" name="CasellaDiTesto 26">
            <a:extLst>
              <a:ext uri="{FF2B5EF4-FFF2-40B4-BE49-F238E27FC236}">
                <a16:creationId xmlns:a16="http://schemas.microsoft.com/office/drawing/2014/main" id="{9CE1CCBB-E172-6F43-8E06-2321B5FB7DAE}"/>
              </a:ext>
            </a:extLst>
          </p:cNvPr>
          <p:cNvSpPr txBox="1"/>
          <p:nvPr/>
        </p:nvSpPr>
        <p:spPr>
          <a:xfrm>
            <a:off x="2484274" y="6626617"/>
            <a:ext cx="3583915" cy="169277"/>
          </a:xfrm>
          <a:prstGeom prst="rect">
            <a:avLst/>
          </a:prstGeom>
          <a:noFill/>
        </p:spPr>
        <p:txBody>
          <a:bodyPr wrap="square" rtlCol="0">
            <a:spAutoFit/>
          </a:bodyPr>
          <a:lstStyle/>
          <a:p>
            <a:r>
              <a:rPr lang="en-GB" sz="500" baseline="30000" dirty="0">
                <a:solidFill>
                  <a:srgbClr val="DA3EA6"/>
                </a:solidFill>
              </a:rPr>
              <a:t>§</a:t>
            </a:r>
            <a:r>
              <a:rPr lang="en-GB" sz="500" dirty="0">
                <a:solidFill>
                  <a:srgbClr val="DA3EA6"/>
                </a:solidFill>
              </a:rPr>
              <a:t> Including demographic, anthropometric, biochemical, and clinical data</a:t>
            </a:r>
            <a:endParaRPr lang="it-IT" sz="500" dirty="0">
              <a:solidFill>
                <a:srgbClr val="DA3EA6"/>
              </a:solidFill>
            </a:endParaRPr>
          </a:p>
        </p:txBody>
      </p:sp>
      <p:sp>
        <p:nvSpPr>
          <p:cNvPr id="28" name="Rettangolo con angoli arrotondati 27">
            <a:extLst>
              <a:ext uri="{FF2B5EF4-FFF2-40B4-BE49-F238E27FC236}">
                <a16:creationId xmlns:a16="http://schemas.microsoft.com/office/drawing/2014/main" id="{4974540C-D5CA-BBE5-D204-0ECE2F98A2A4}"/>
              </a:ext>
            </a:extLst>
          </p:cNvPr>
          <p:cNvSpPr/>
          <p:nvPr/>
        </p:nvSpPr>
        <p:spPr>
          <a:xfrm>
            <a:off x="8423117" y="5582331"/>
            <a:ext cx="3804383" cy="388635"/>
          </a:xfrm>
          <a:prstGeom prst="roundRect">
            <a:avLst/>
          </a:prstGeom>
          <a:solidFill>
            <a:srgbClr val="E7E9F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b="1" dirty="0">
                <a:solidFill>
                  <a:srgbClr val="005978"/>
                </a:solidFill>
                <a:latin typeface="Constantia" panose="02030602050306030303" pitchFamily="18" charset="0"/>
              </a:rPr>
              <a:t>Selecting patients (data)  with stable surveillance** </a:t>
            </a:r>
          </a:p>
        </p:txBody>
      </p:sp>
      <p:pic>
        <p:nvPicPr>
          <p:cNvPr id="2" name="Immagine 1">
            <a:extLst>
              <a:ext uri="{FF2B5EF4-FFF2-40B4-BE49-F238E27FC236}">
                <a16:creationId xmlns:a16="http://schemas.microsoft.com/office/drawing/2014/main" id="{482B3BA4-EEA8-FFE4-4FD5-D8C67D5EDFCA}"/>
              </a:ext>
            </a:extLst>
          </p:cNvPr>
          <p:cNvPicPr>
            <a:picLocks noChangeAspect="1"/>
          </p:cNvPicPr>
          <p:nvPr/>
        </p:nvPicPr>
        <p:blipFill>
          <a:blip r:embed="rId5"/>
          <a:stretch>
            <a:fillRect/>
          </a:stretch>
        </p:blipFill>
        <p:spPr>
          <a:xfrm>
            <a:off x="0" y="-1"/>
            <a:ext cx="12192000" cy="1021675"/>
          </a:xfrm>
          <a:prstGeom prst="rect">
            <a:avLst/>
          </a:prstGeom>
        </p:spPr>
      </p:pic>
      <p:sp>
        <p:nvSpPr>
          <p:cNvPr id="3" name="Rettangolo 2">
            <a:extLst>
              <a:ext uri="{FF2B5EF4-FFF2-40B4-BE49-F238E27FC236}">
                <a16:creationId xmlns:a16="http://schemas.microsoft.com/office/drawing/2014/main" id="{17EC56D9-F2FE-84D8-51A5-098C038B0D7A}"/>
              </a:ext>
            </a:extLst>
          </p:cNvPr>
          <p:cNvSpPr/>
          <p:nvPr/>
        </p:nvSpPr>
        <p:spPr>
          <a:xfrm>
            <a:off x="235916" y="1665196"/>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a:extLst>
              <a:ext uri="{FF2B5EF4-FFF2-40B4-BE49-F238E27FC236}">
                <a16:creationId xmlns:a16="http://schemas.microsoft.com/office/drawing/2014/main" id="{C96A91A0-C7B7-53A3-D86C-C870672FF066}"/>
              </a:ext>
            </a:extLst>
          </p:cNvPr>
          <p:cNvSpPr/>
          <p:nvPr/>
        </p:nvSpPr>
        <p:spPr>
          <a:xfrm>
            <a:off x="60000" y="6796632"/>
            <a:ext cx="12132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91605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linds(horizontal)">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checkerboard(across)">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checkerboard(across)">
                                      <p:cBhvr>
                                        <p:cTn id="23" dur="500"/>
                                        <p:tgtEl>
                                          <p:spTgt spid="20"/>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checkerboard(across)">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5" grpId="0"/>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7" name="Tabella 66">
            <a:extLst>
              <a:ext uri="{FF2B5EF4-FFF2-40B4-BE49-F238E27FC236}">
                <a16:creationId xmlns:a16="http://schemas.microsoft.com/office/drawing/2014/main" id="{F80E3C98-073A-D0A8-46EA-E9548C248CA2}"/>
              </a:ext>
            </a:extLst>
          </p:cNvPr>
          <p:cNvGraphicFramePr>
            <a:graphicFrameLocks noGrp="1"/>
          </p:cNvGraphicFramePr>
          <p:nvPr/>
        </p:nvGraphicFramePr>
        <p:xfrm>
          <a:off x="4940538" y="5503216"/>
          <a:ext cx="6224842" cy="1200684"/>
        </p:xfrm>
        <a:graphic>
          <a:graphicData uri="http://schemas.openxmlformats.org/drawingml/2006/table">
            <a:tbl>
              <a:tblPr firstRow="1" bandRow="1">
                <a:tableStyleId>{5C22544A-7EE6-4342-B048-85BDC9FD1C3A}</a:tableStyleId>
              </a:tblPr>
              <a:tblGrid>
                <a:gridCol w="1463271">
                  <a:extLst>
                    <a:ext uri="{9D8B030D-6E8A-4147-A177-3AD203B41FA5}">
                      <a16:colId xmlns:a16="http://schemas.microsoft.com/office/drawing/2014/main" val="1880114420"/>
                    </a:ext>
                  </a:extLst>
                </a:gridCol>
                <a:gridCol w="1601682">
                  <a:extLst>
                    <a:ext uri="{9D8B030D-6E8A-4147-A177-3AD203B41FA5}">
                      <a16:colId xmlns:a16="http://schemas.microsoft.com/office/drawing/2014/main" val="1333648601"/>
                    </a:ext>
                  </a:extLst>
                </a:gridCol>
                <a:gridCol w="1585732">
                  <a:extLst>
                    <a:ext uri="{9D8B030D-6E8A-4147-A177-3AD203B41FA5}">
                      <a16:colId xmlns:a16="http://schemas.microsoft.com/office/drawing/2014/main" val="1671678577"/>
                    </a:ext>
                  </a:extLst>
                </a:gridCol>
                <a:gridCol w="1574157">
                  <a:extLst>
                    <a:ext uri="{9D8B030D-6E8A-4147-A177-3AD203B41FA5}">
                      <a16:colId xmlns:a16="http://schemas.microsoft.com/office/drawing/2014/main" val="1609336082"/>
                    </a:ext>
                  </a:extLst>
                </a:gridCol>
              </a:tblGrid>
              <a:tr h="164554">
                <a:tc>
                  <a:txBody>
                    <a:bodyPr/>
                    <a:lstStyle/>
                    <a:p>
                      <a:endParaRPr lang="it-IT" sz="800" dirty="0"/>
                    </a:p>
                  </a:txBody>
                  <a:tcPr>
                    <a:solidFill>
                      <a:schemeClr val="accent1">
                        <a:lumMod val="20000"/>
                        <a:lumOff val="80000"/>
                      </a:schemeClr>
                    </a:solidFill>
                  </a:tcPr>
                </a:tc>
                <a:tc>
                  <a:txBody>
                    <a:bodyPr/>
                    <a:lstStyle/>
                    <a:p>
                      <a:endParaRPr lang="it-IT" sz="800" dirty="0"/>
                    </a:p>
                  </a:txBody>
                  <a:tcPr>
                    <a:solidFill>
                      <a:schemeClr val="accent1">
                        <a:lumMod val="20000"/>
                        <a:lumOff val="80000"/>
                      </a:schemeClr>
                    </a:solidFill>
                  </a:tcPr>
                </a:tc>
                <a:tc>
                  <a:txBody>
                    <a:bodyPr/>
                    <a:lstStyle/>
                    <a:p>
                      <a:endParaRPr lang="it-IT" sz="800" dirty="0"/>
                    </a:p>
                  </a:txBody>
                  <a:tcPr>
                    <a:solidFill>
                      <a:schemeClr val="accent1">
                        <a:lumMod val="20000"/>
                        <a:lumOff val="80000"/>
                      </a:schemeClr>
                    </a:solidFill>
                  </a:tcPr>
                </a:tc>
                <a:tc>
                  <a:txBody>
                    <a:bodyPr/>
                    <a:lstStyle/>
                    <a:p>
                      <a:endParaRPr lang="it-IT" sz="800" dirty="0"/>
                    </a:p>
                  </a:txBody>
                  <a:tcPr>
                    <a:solidFill>
                      <a:schemeClr val="accent1">
                        <a:lumMod val="20000"/>
                        <a:lumOff val="80000"/>
                      </a:schemeClr>
                    </a:solidFill>
                  </a:tcPr>
                </a:tc>
                <a:extLst>
                  <a:ext uri="{0D108BD9-81ED-4DB2-BD59-A6C34878D82A}">
                    <a16:rowId xmlns:a16="http://schemas.microsoft.com/office/drawing/2014/main" val="2466274793"/>
                  </a:ext>
                </a:extLst>
              </a:tr>
              <a:tr h="164554">
                <a:tc>
                  <a:txBody>
                    <a:bodyPr/>
                    <a:lstStyle/>
                    <a:p>
                      <a:endParaRPr lang="it-IT" sz="4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extLst>
                  <a:ext uri="{0D108BD9-81ED-4DB2-BD59-A6C34878D82A}">
                    <a16:rowId xmlns:a16="http://schemas.microsoft.com/office/drawing/2014/main" val="1392657571"/>
                  </a:ext>
                </a:extLst>
              </a:tr>
              <a:tr h="164554">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bg1"/>
                    </a:solidFill>
                  </a:tcPr>
                </a:tc>
                <a:extLst>
                  <a:ext uri="{0D108BD9-81ED-4DB2-BD59-A6C34878D82A}">
                    <a16:rowId xmlns:a16="http://schemas.microsoft.com/office/drawing/2014/main" val="1569731048"/>
                  </a:ext>
                </a:extLst>
              </a:tr>
              <a:tr h="164554">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bg1"/>
                    </a:solidFill>
                  </a:tcPr>
                </a:tc>
                <a:extLst>
                  <a:ext uri="{0D108BD9-81ED-4DB2-BD59-A6C34878D82A}">
                    <a16:rowId xmlns:a16="http://schemas.microsoft.com/office/drawing/2014/main" val="146550951"/>
                  </a:ext>
                </a:extLst>
              </a:tr>
              <a:tr h="164554">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bg1"/>
                    </a:solidFill>
                  </a:tcPr>
                </a:tc>
                <a:extLst>
                  <a:ext uri="{0D108BD9-81ED-4DB2-BD59-A6C34878D82A}">
                    <a16:rowId xmlns:a16="http://schemas.microsoft.com/office/drawing/2014/main" val="272860339"/>
                  </a:ext>
                </a:extLst>
              </a:tr>
              <a:tr h="164554">
                <a:tc>
                  <a:txBody>
                    <a:bodyPr/>
                    <a:lstStyle/>
                    <a:p>
                      <a:endParaRPr lang="it-IT" sz="300" dirty="0"/>
                    </a:p>
                  </a:txBody>
                  <a:tcPr>
                    <a:solidFill>
                      <a:schemeClr val="bg1"/>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bg1"/>
                    </a:solidFill>
                  </a:tcPr>
                </a:tc>
                <a:tc>
                  <a:txBody>
                    <a:bodyPr/>
                    <a:lstStyle/>
                    <a:p>
                      <a:endParaRPr lang="it-IT" sz="300" dirty="0"/>
                    </a:p>
                  </a:txBody>
                  <a:tcPr>
                    <a:solidFill>
                      <a:schemeClr val="bg1"/>
                    </a:solidFill>
                  </a:tcPr>
                </a:tc>
                <a:extLst>
                  <a:ext uri="{0D108BD9-81ED-4DB2-BD59-A6C34878D82A}">
                    <a16:rowId xmlns:a16="http://schemas.microsoft.com/office/drawing/2014/main" val="2635048493"/>
                  </a:ext>
                </a:extLst>
              </a:tr>
              <a:tr h="164554">
                <a:tc>
                  <a:txBody>
                    <a:bodyPr/>
                    <a:lstStyle/>
                    <a:p>
                      <a:endParaRPr lang="it-IT" sz="300" dirty="0"/>
                    </a:p>
                  </a:txBody>
                  <a:tcPr>
                    <a:solidFill>
                      <a:schemeClr val="bg1"/>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bg1"/>
                    </a:solidFill>
                  </a:tcPr>
                </a:tc>
                <a:tc>
                  <a:txBody>
                    <a:bodyPr/>
                    <a:lstStyle/>
                    <a:p>
                      <a:endParaRPr lang="it-IT" sz="300" dirty="0"/>
                    </a:p>
                  </a:txBody>
                  <a:tcPr>
                    <a:solidFill>
                      <a:schemeClr val="bg1"/>
                    </a:solidFill>
                  </a:tcPr>
                </a:tc>
                <a:extLst>
                  <a:ext uri="{0D108BD9-81ED-4DB2-BD59-A6C34878D82A}">
                    <a16:rowId xmlns:a16="http://schemas.microsoft.com/office/drawing/2014/main" val="3595467674"/>
                  </a:ext>
                </a:extLst>
              </a:tr>
            </a:tbl>
          </a:graphicData>
        </a:graphic>
      </p:graphicFrame>
      <p:sp>
        <p:nvSpPr>
          <p:cNvPr id="2" name="CasellaDiTesto 1">
            <a:extLst>
              <a:ext uri="{FF2B5EF4-FFF2-40B4-BE49-F238E27FC236}">
                <a16:creationId xmlns:a16="http://schemas.microsoft.com/office/drawing/2014/main" id="{89E3BA21-5579-E5B9-B4E9-071198495A83}"/>
              </a:ext>
            </a:extLst>
          </p:cNvPr>
          <p:cNvSpPr txBox="1"/>
          <p:nvPr/>
        </p:nvSpPr>
        <p:spPr>
          <a:xfrm>
            <a:off x="2408530" y="1974872"/>
            <a:ext cx="2563674" cy="246221"/>
          </a:xfrm>
          <a:prstGeom prst="rect">
            <a:avLst/>
          </a:prstGeom>
          <a:solidFill>
            <a:schemeClr val="accent1">
              <a:lumMod val="20000"/>
              <a:lumOff val="80000"/>
            </a:schemeClr>
          </a:solidFill>
        </p:spPr>
        <p:txBody>
          <a:bodyPr wrap="square">
            <a:spAutoFit/>
          </a:bodyPr>
          <a:lstStyle/>
          <a:p>
            <a:pPr algn="ctr"/>
            <a:r>
              <a:rPr lang="en-GB" sz="1000" b="1" kern="0" dirty="0">
                <a:solidFill>
                  <a:srgbClr val="003A52"/>
                </a:solidFill>
                <a:latin typeface="Constantia" panose="02030602050306030303" pitchFamily="18" charset="0"/>
                <a:ea typeface="Times New Roman" panose="02020603050405020304" pitchFamily="18" charset="0"/>
                <a:cs typeface="Calibri" panose="020F0502020204030204" pitchFamily="34" charset="0"/>
              </a:rPr>
              <a:t>CMRFs defining Metabolic Dysfunction</a:t>
            </a:r>
            <a:endParaRPr lang="en-GB" sz="1000" b="1" dirty="0">
              <a:solidFill>
                <a:srgbClr val="003A52"/>
              </a:solidFill>
              <a:latin typeface="Constantia" panose="02030602050306030303" pitchFamily="18" charset="0"/>
              <a:cs typeface="Calibri" panose="020F0502020204030204" pitchFamily="34" charset="0"/>
            </a:endParaRPr>
          </a:p>
        </p:txBody>
      </p:sp>
      <p:pic>
        <p:nvPicPr>
          <p:cNvPr id="3" name="Immagine 2">
            <a:extLst>
              <a:ext uri="{FF2B5EF4-FFF2-40B4-BE49-F238E27FC236}">
                <a16:creationId xmlns:a16="http://schemas.microsoft.com/office/drawing/2014/main" id="{D516A654-0176-4217-8285-15B87DA75FDF}"/>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23166" y="3613990"/>
            <a:ext cx="1469209" cy="2190457"/>
          </a:xfrm>
          <a:prstGeom prst="rect">
            <a:avLst/>
          </a:prstGeom>
        </p:spPr>
      </p:pic>
      <p:sp>
        <p:nvSpPr>
          <p:cNvPr id="7" name="Rettangolo con angoli arrotondati 6">
            <a:extLst>
              <a:ext uri="{FF2B5EF4-FFF2-40B4-BE49-F238E27FC236}">
                <a16:creationId xmlns:a16="http://schemas.microsoft.com/office/drawing/2014/main" id="{F91FA6E9-21E9-452D-7C9E-7D199F7241EA}"/>
              </a:ext>
            </a:extLst>
          </p:cNvPr>
          <p:cNvSpPr/>
          <p:nvPr/>
        </p:nvSpPr>
        <p:spPr>
          <a:xfrm>
            <a:off x="260146" y="6051802"/>
            <a:ext cx="1815231" cy="557648"/>
          </a:xfrm>
          <a:prstGeom prst="roundRect">
            <a:avLst>
              <a:gd name="adj" fmla="val 0"/>
            </a:avLst>
          </a:prstGeom>
          <a:solidFill>
            <a:schemeClr val="accent2">
              <a:lumMod val="20000"/>
              <a:lumOff val="80000"/>
              <a:alpha val="55535"/>
            </a:schemeClr>
          </a:solidFill>
          <a:ln>
            <a:solidFill>
              <a:schemeClr val="bg1"/>
            </a:solidFill>
          </a:ln>
          <a:effectLst>
            <a:glow>
              <a:schemeClr val="accent1">
                <a:alpha val="79118"/>
              </a:schemeClr>
            </a:glow>
            <a:softEdge rad="24095"/>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GB" sz="1050" b="1" dirty="0">
                <a:solidFill>
                  <a:srgbClr val="003A52"/>
                </a:solidFill>
                <a:latin typeface="Constantia" panose="02030602050306030303" pitchFamily="18" charset="0"/>
              </a:rPr>
              <a:t>MASLD patients with advanced fibrosis (AF)</a:t>
            </a:r>
          </a:p>
        </p:txBody>
      </p:sp>
      <p:sp>
        <p:nvSpPr>
          <p:cNvPr id="8" name="Rettangolo 7">
            <a:extLst>
              <a:ext uri="{FF2B5EF4-FFF2-40B4-BE49-F238E27FC236}">
                <a16:creationId xmlns:a16="http://schemas.microsoft.com/office/drawing/2014/main" id="{90D405BC-3147-7289-0A0B-6C35F95CC87C}"/>
              </a:ext>
            </a:extLst>
          </p:cNvPr>
          <p:cNvSpPr/>
          <p:nvPr/>
        </p:nvSpPr>
        <p:spPr>
          <a:xfrm>
            <a:off x="247295" y="6773205"/>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CasellaDiTesto 8">
            <a:extLst>
              <a:ext uri="{FF2B5EF4-FFF2-40B4-BE49-F238E27FC236}">
                <a16:creationId xmlns:a16="http://schemas.microsoft.com/office/drawing/2014/main" id="{507231A2-6EDE-1E44-946D-46FA062A680F}"/>
              </a:ext>
            </a:extLst>
          </p:cNvPr>
          <p:cNvSpPr txBox="1"/>
          <p:nvPr/>
        </p:nvSpPr>
        <p:spPr>
          <a:xfrm>
            <a:off x="1434620" y="1250010"/>
            <a:ext cx="9984948"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Identification of </a:t>
            </a:r>
            <a:r>
              <a:rPr lang="en-GB" sz="2400" b="1" dirty="0">
                <a:solidFill>
                  <a:srgbClr val="DA3EA6"/>
                </a:solidFill>
                <a:effectLst/>
                <a:latin typeface="Constantia" panose="02030602050306030303" pitchFamily="18" charset="0"/>
                <a:ea typeface="Times New Roman" panose="02020603050405020304" pitchFamily="18" charset="0"/>
              </a:rPr>
              <a:t>Clusters</a:t>
            </a:r>
            <a:r>
              <a:rPr lang="en-GB" sz="2400" b="1" dirty="0">
                <a:solidFill>
                  <a:srgbClr val="003A52"/>
                </a:solidFill>
                <a:effectLst/>
                <a:latin typeface="Constantia" panose="02030602050306030303" pitchFamily="18" charset="0"/>
                <a:ea typeface="Times New Roman" panose="02020603050405020304" pitchFamily="18" charset="0"/>
              </a:rPr>
              <a:t> and definition of individual MD </a:t>
            </a:r>
            <a:r>
              <a:rPr lang="en-GB" sz="2400" b="1" dirty="0">
                <a:solidFill>
                  <a:srgbClr val="DA3EA6"/>
                </a:solidFill>
                <a:effectLst/>
                <a:latin typeface="Constantia" panose="02030602050306030303" pitchFamily="18" charset="0"/>
                <a:ea typeface="Times New Roman" panose="02020603050405020304" pitchFamily="18" charset="0"/>
              </a:rPr>
              <a:t>Profiles</a:t>
            </a:r>
            <a:endParaRPr lang="en-GB" sz="2400" dirty="0">
              <a:solidFill>
                <a:srgbClr val="DA3EA6"/>
              </a:solidFill>
              <a:effectLst/>
              <a:latin typeface="Constantia" panose="02030602050306030303" pitchFamily="18" charset="0"/>
              <a:ea typeface="Times New Roman" panose="02020603050405020304" pitchFamily="18" charset="0"/>
            </a:endParaRPr>
          </a:p>
        </p:txBody>
      </p:sp>
      <p:pic>
        <p:nvPicPr>
          <p:cNvPr id="10" name="Immagine 9">
            <a:extLst>
              <a:ext uri="{FF2B5EF4-FFF2-40B4-BE49-F238E27FC236}">
                <a16:creationId xmlns:a16="http://schemas.microsoft.com/office/drawing/2014/main" id="{3CD08FF9-FDBC-2450-5AD2-4C523265FA3A}"/>
              </a:ext>
            </a:extLst>
          </p:cNvPr>
          <p:cNvPicPr>
            <a:picLocks noChangeAspect="1"/>
          </p:cNvPicPr>
          <p:nvPr/>
        </p:nvPicPr>
        <p:blipFill rotWithShape="1">
          <a:blip r:embed="rId3">
            <a:duotone>
              <a:schemeClr val="accent2">
                <a:shade val="45000"/>
                <a:satMod val="135000"/>
              </a:schemeClr>
              <a:prstClr val="white"/>
            </a:duotone>
          </a:blip>
          <a:srcRect t="13762"/>
          <a:stretch/>
        </p:blipFill>
        <p:spPr>
          <a:xfrm>
            <a:off x="2408530" y="2249137"/>
            <a:ext cx="2563673" cy="2654400"/>
          </a:xfrm>
          <a:prstGeom prst="rect">
            <a:avLst/>
          </a:prstGeom>
        </p:spPr>
      </p:pic>
      <p:sp>
        <p:nvSpPr>
          <p:cNvPr id="11" name="Freccia destra 10">
            <a:extLst>
              <a:ext uri="{FF2B5EF4-FFF2-40B4-BE49-F238E27FC236}">
                <a16:creationId xmlns:a16="http://schemas.microsoft.com/office/drawing/2014/main" id="{E88F8578-B127-8629-5E3E-1E0DB88F608C}"/>
              </a:ext>
            </a:extLst>
          </p:cNvPr>
          <p:cNvSpPr/>
          <p:nvPr/>
        </p:nvSpPr>
        <p:spPr>
          <a:xfrm>
            <a:off x="1156108" y="3024564"/>
            <a:ext cx="1198730" cy="193971"/>
          </a:xfrm>
          <a:prstGeom prst="rightArrow">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con angoli arrotondati 11">
            <a:extLst>
              <a:ext uri="{FF2B5EF4-FFF2-40B4-BE49-F238E27FC236}">
                <a16:creationId xmlns:a16="http://schemas.microsoft.com/office/drawing/2014/main" id="{126FB719-1E61-F14A-A70C-B1BF5AFE7CB9}"/>
              </a:ext>
            </a:extLst>
          </p:cNvPr>
          <p:cNvSpPr/>
          <p:nvPr/>
        </p:nvSpPr>
        <p:spPr>
          <a:xfrm>
            <a:off x="2408530" y="1974872"/>
            <a:ext cx="2563673" cy="2928665"/>
          </a:xfrm>
          <a:prstGeom prst="roundRect">
            <a:avLst>
              <a:gd name="adj" fmla="val 2219"/>
            </a:avLst>
          </a:prstGeom>
          <a:noFill/>
          <a:ln w="19050">
            <a:solidFill>
              <a:srgbClr val="F99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con angoli arrotondati 12">
            <a:extLst>
              <a:ext uri="{FF2B5EF4-FFF2-40B4-BE49-F238E27FC236}">
                <a16:creationId xmlns:a16="http://schemas.microsoft.com/office/drawing/2014/main" id="{B0811DA9-24C2-95F8-5091-E27BD4B7C7D5}"/>
              </a:ext>
            </a:extLst>
          </p:cNvPr>
          <p:cNvSpPr/>
          <p:nvPr/>
        </p:nvSpPr>
        <p:spPr>
          <a:xfrm>
            <a:off x="2408530" y="1977250"/>
            <a:ext cx="2563673" cy="246221"/>
          </a:xfrm>
          <a:prstGeom prst="roundRect">
            <a:avLst>
              <a:gd name="adj" fmla="val 2219"/>
            </a:avLst>
          </a:prstGeom>
          <a:noFill/>
          <a:ln w="19050">
            <a:solidFill>
              <a:srgbClr val="F99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CasellaDiTesto 13">
            <a:extLst>
              <a:ext uri="{FF2B5EF4-FFF2-40B4-BE49-F238E27FC236}">
                <a16:creationId xmlns:a16="http://schemas.microsoft.com/office/drawing/2014/main" id="{E0875DA8-34D1-5B93-1B67-F29B84416E47}"/>
              </a:ext>
            </a:extLst>
          </p:cNvPr>
          <p:cNvSpPr txBox="1"/>
          <p:nvPr/>
        </p:nvSpPr>
        <p:spPr>
          <a:xfrm>
            <a:off x="5022151" y="2286270"/>
            <a:ext cx="819932"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r>
              <a:rPr lang="en-GB" sz="1000" b="1" kern="0" dirty="0">
                <a:solidFill>
                  <a:srgbClr val="003A52"/>
                </a:solidFill>
                <a:latin typeface="Constantia" panose="02030602050306030303" pitchFamily="18" charset="0"/>
                <a:cs typeface="Calibri" panose="020F0502020204030204" pitchFamily="34" charset="0"/>
              </a:rPr>
              <a:t>Obe</a:t>
            </a:r>
            <a:endParaRPr lang="en-GB" sz="1000" b="1" dirty="0">
              <a:solidFill>
                <a:srgbClr val="003A52"/>
              </a:solidFill>
              <a:latin typeface="Constantia" panose="02030602050306030303" pitchFamily="18" charset="0"/>
              <a:cs typeface="Calibri" panose="020F0502020204030204" pitchFamily="34" charset="0"/>
            </a:endParaRPr>
          </a:p>
        </p:txBody>
      </p:sp>
      <p:sp>
        <p:nvSpPr>
          <p:cNvPr id="15" name="CasellaDiTesto 14">
            <a:extLst>
              <a:ext uri="{FF2B5EF4-FFF2-40B4-BE49-F238E27FC236}">
                <a16:creationId xmlns:a16="http://schemas.microsoft.com/office/drawing/2014/main" id="{71CB470E-4F6F-A6C5-7D12-CA6CAF0ED151}"/>
              </a:ext>
            </a:extLst>
          </p:cNvPr>
          <p:cNvSpPr txBox="1"/>
          <p:nvPr/>
        </p:nvSpPr>
        <p:spPr>
          <a:xfrm>
            <a:off x="5022151" y="2867112"/>
            <a:ext cx="819932"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r>
              <a:rPr lang="en-GB" sz="1000" b="1" kern="0" dirty="0">
                <a:solidFill>
                  <a:srgbClr val="003A52"/>
                </a:solidFill>
                <a:latin typeface="Constantia" panose="02030602050306030303" pitchFamily="18" charset="0"/>
                <a:cs typeface="Calibri" panose="020F0502020204030204" pitchFamily="34" charset="0"/>
              </a:rPr>
              <a:t>Gly</a:t>
            </a:r>
            <a:endParaRPr lang="en-GB" sz="1000" b="1" dirty="0">
              <a:solidFill>
                <a:srgbClr val="003A52"/>
              </a:solidFill>
              <a:latin typeface="Constantia" panose="02030602050306030303" pitchFamily="18" charset="0"/>
              <a:cs typeface="Calibri" panose="020F0502020204030204" pitchFamily="34" charset="0"/>
            </a:endParaRPr>
          </a:p>
        </p:txBody>
      </p:sp>
      <p:sp>
        <p:nvSpPr>
          <p:cNvPr id="16" name="CasellaDiTesto 15">
            <a:extLst>
              <a:ext uri="{FF2B5EF4-FFF2-40B4-BE49-F238E27FC236}">
                <a16:creationId xmlns:a16="http://schemas.microsoft.com/office/drawing/2014/main" id="{6DA11A24-B05C-CFDC-A3CA-588BCC3B0236}"/>
              </a:ext>
            </a:extLst>
          </p:cNvPr>
          <p:cNvSpPr txBox="1"/>
          <p:nvPr/>
        </p:nvSpPr>
        <p:spPr>
          <a:xfrm>
            <a:off x="5022151" y="3464637"/>
            <a:ext cx="819932"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r>
              <a:rPr lang="en-GB" sz="1000" b="1" kern="0" dirty="0">
                <a:solidFill>
                  <a:srgbClr val="003A52"/>
                </a:solidFill>
                <a:latin typeface="Constantia" panose="02030602050306030303" pitchFamily="18" charset="0"/>
                <a:cs typeface="Calibri" panose="020F0502020204030204" pitchFamily="34" charset="0"/>
              </a:rPr>
              <a:t>Press</a:t>
            </a:r>
            <a:endParaRPr lang="en-GB" sz="1000" b="1" dirty="0">
              <a:solidFill>
                <a:srgbClr val="003A52"/>
              </a:solidFill>
              <a:latin typeface="Constantia" panose="02030602050306030303" pitchFamily="18" charset="0"/>
              <a:cs typeface="Calibri" panose="020F0502020204030204" pitchFamily="34" charset="0"/>
            </a:endParaRPr>
          </a:p>
        </p:txBody>
      </p:sp>
      <p:sp>
        <p:nvSpPr>
          <p:cNvPr id="17" name="CasellaDiTesto 16">
            <a:extLst>
              <a:ext uri="{FF2B5EF4-FFF2-40B4-BE49-F238E27FC236}">
                <a16:creationId xmlns:a16="http://schemas.microsoft.com/office/drawing/2014/main" id="{5D24A39B-A572-5F19-CECA-00C4FB2799A1}"/>
              </a:ext>
            </a:extLst>
          </p:cNvPr>
          <p:cNvSpPr txBox="1"/>
          <p:nvPr/>
        </p:nvSpPr>
        <p:spPr>
          <a:xfrm>
            <a:off x="5014185" y="4173600"/>
            <a:ext cx="819932"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r>
              <a:rPr lang="en-GB" sz="1000" b="1" kern="0" dirty="0">
                <a:solidFill>
                  <a:srgbClr val="003A52"/>
                </a:solidFill>
                <a:latin typeface="Constantia" panose="02030602050306030303" pitchFamily="18" charset="0"/>
                <a:cs typeface="Calibri" panose="020F0502020204030204" pitchFamily="34" charset="0"/>
              </a:rPr>
              <a:t>Lip</a:t>
            </a:r>
            <a:endParaRPr lang="en-GB" sz="1000" b="1" dirty="0">
              <a:solidFill>
                <a:srgbClr val="003A52"/>
              </a:solidFill>
              <a:latin typeface="Constantia" panose="02030602050306030303" pitchFamily="18" charset="0"/>
              <a:cs typeface="Calibri" panose="020F0502020204030204" pitchFamily="34" charset="0"/>
            </a:endParaRPr>
          </a:p>
        </p:txBody>
      </p:sp>
      <p:sp>
        <p:nvSpPr>
          <p:cNvPr id="18" name="Freccia destra 17">
            <a:extLst>
              <a:ext uri="{FF2B5EF4-FFF2-40B4-BE49-F238E27FC236}">
                <a16:creationId xmlns:a16="http://schemas.microsoft.com/office/drawing/2014/main" id="{A48BD6D0-9B22-E1A9-5C30-E9269648C55C}"/>
              </a:ext>
            </a:extLst>
          </p:cNvPr>
          <p:cNvSpPr/>
          <p:nvPr/>
        </p:nvSpPr>
        <p:spPr>
          <a:xfrm>
            <a:off x="5919265" y="2904274"/>
            <a:ext cx="301923" cy="225421"/>
          </a:xfrm>
          <a:prstGeom prst="rightArrow">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Rettangolo con angoli arrotondati 21">
            <a:extLst>
              <a:ext uri="{FF2B5EF4-FFF2-40B4-BE49-F238E27FC236}">
                <a16:creationId xmlns:a16="http://schemas.microsoft.com/office/drawing/2014/main" id="{7257F6D2-DF56-A3D3-DA0C-AF44277FB63A}"/>
              </a:ext>
            </a:extLst>
          </p:cNvPr>
          <p:cNvSpPr/>
          <p:nvPr/>
        </p:nvSpPr>
        <p:spPr>
          <a:xfrm>
            <a:off x="247295" y="3684445"/>
            <a:ext cx="1844822" cy="2928665"/>
          </a:xfrm>
          <a:prstGeom prst="roundRect">
            <a:avLst>
              <a:gd name="adj" fmla="val 2219"/>
            </a:avLst>
          </a:prstGeom>
          <a:noFill/>
          <a:ln w="19050">
            <a:solidFill>
              <a:srgbClr val="F99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Rettangolo con angoli arrotondati 22">
            <a:extLst>
              <a:ext uri="{FF2B5EF4-FFF2-40B4-BE49-F238E27FC236}">
                <a16:creationId xmlns:a16="http://schemas.microsoft.com/office/drawing/2014/main" id="{A3BC7AF9-4615-2363-913F-7046DAB959DC}"/>
              </a:ext>
            </a:extLst>
          </p:cNvPr>
          <p:cNvSpPr/>
          <p:nvPr/>
        </p:nvSpPr>
        <p:spPr>
          <a:xfrm>
            <a:off x="4985054" y="2257559"/>
            <a:ext cx="880179" cy="2184052"/>
          </a:xfrm>
          <a:prstGeom prst="roundRect">
            <a:avLst>
              <a:gd name="adj" fmla="val 2219"/>
            </a:avLst>
          </a:prstGeom>
          <a:noFill/>
          <a:ln w="19050">
            <a:solidFill>
              <a:srgbClr val="F99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5" name="Immagine 24">
            <a:extLst>
              <a:ext uri="{FF2B5EF4-FFF2-40B4-BE49-F238E27FC236}">
                <a16:creationId xmlns:a16="http://schemas.microsoft.com/office/drawing/2014/main" id="{30B3339C-893C-53F2-7D88-DC53049947B6}"/>
              </a:ext>
            </a:extLst>
          </p:cNvPr>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colorTemperature colorTemp="4700"/>
                    </a14:imgEffect>
                  </a14:imgLayer>
                </a14:imgProps>
              </a:ext>
            </a:extLst>
          </a:blip>
          <a:stretch>
            <a:fillRect/>
          </a:stretch>
        </p:blipFill>
        <p:spPr>
          <a:xfrm>
            <a:off x="6338140" y="2508510"/>
            <a:ext cx="3176966" cy="2075618"/>
          </a:xfrm>
          <a:prstGeom prst="rect">
            <a:avLst/>
          </a:prstGeom>
        </p:spPr>
      </p:pic>
      <p:pic>
        <p:nvPicPr>
          <p:cNvPr id="29" name="Immagine 28">
            <a:extLst>
              <a:ext uri="{FF2B5EF4-FFF2-40B4-BE49-F238E27FC236}">
                <a16:creationId xmlns:a16="http://schemas.microsoft.com/office/drawing/2014/main" id="{975D7E54-74C6-B917-61B4-02D4742C618F}"/>
              </a:ext>
            </a:extLst>
          </p:cNvPr>
          <p:cNvPicPr>
            <a:picLocks noChangeAspect="1"/>
          </p:cNvPicPr>
          <p:nvPr/>
        </p:nvPicPr>
        <p:blipFill rotWithShape="1">
          <a:blip r:embed="rId6">
            <a:clrChange>
              <a:clrFrom>
                <a:srgbClr val="FFFFFF"/>
              </a:clrFrom>
              <a:clrTo>
                <a:srgbClr val="FFFFFF">
                  <a:alpha val="0"/>
                </a:srgbClr>
              </a:clrTo>
            </a:clrChange>
          </a:blip>
          <a:srcRect l="48151"/>
          <a:stretch/>
        </p:blipFill>
        <p:spPr>
          <a:xfrm>
            <a:off x="8640837" y="2328433"/>
            <a:ext cx="1349895" cy="2503414"/>
          </a:xfrm>
          <a:prstGeom prst="rect">
            <a:avLst/>
          </a:prstGeom>
        </p:spPr>
      </p:pic>
      <p:sp>
        <p:nvSpPr>
          <p:cNvPr id="32" name="Rettangolo 31">
            <a:extLst>
              <a:ext uri="{FF2B5EF4-FFF2-40B4-BE49-F238E27FC236}">
                <a16:creationId xmlns:a16="http://schemas.microsoft.com/office/drawing/2014/main" id="{F121164F-9C7C-7568-E32B-FCC9ECCF687B}"/>
              </a:ext>
            </a:extLst>
          </p:cNvPr>
          <p:cNvSpPr/>
          <p:nvPr/>
        </p:nvSpPr>
        <p:spPr>
          <a:xfrm rot="20136418">
            <a:off x="9518873" y="2622126"/>
            <a:ext cx="972000" cy="3600"/>
          </a:xfrm>
          <a:prstGeom prst="rect">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Rettangolo 33">
            <a:extLst>
              <a:ext uri="{FF2B5EF4-FFF2-40B4-BE49-F238E27FC236}">
                <a16:creationId xmlns:a16="http://schemas.microsoft.com/office/drawing/2014/main" id="{B48D6E26-BB10-1A46-AC10-DB11E326F47F}"/>
              </a:ext>
            </a:extLst>
          </p:cNvPr>
          <p:cNvSpPr/>
          <p:nvPr/>
        </p:nvSpPr>
        <p:spPr>
          <a:xfrm rot="2642032">
            <a:off x="9478095" y="4530997"/>
            <a:ext cx="1080000" cy="3600"/>
          </a:xfrm>
          <a:prstGeom prst="rect">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6" name="CasellaDiTesto 35">
            <a:extLst>
              <a:ext uri="{FF2B5EF4-FFF2-40B4-BE49-F238E27FC236}">
                <a16:creationId xmlns:a16="http://schemas.microsoft.com/office/drawing/2014/main" id="{27DFCB6D-F0C1-8781-125E-131C05A9C8C9}"/>
              </a:ext>
            </a:extLst>
          </p:cNvPr>
          <p:cNvSpPr txBox="1"/>
          <p:nvPr/>
        </p:nvSpPr>
        <p:spPr>
          <a:xfrm>
            <a:off x="10457052" y="2258983"/>
            <a:ext cx="1526384"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    I (one CMRF)</a:t>
            </a:r>
            <a:endParaRPr lang="en-GB" sz="1000" b="1" dirty="0">
              <a:solidFill>
                <a:srgbClr val="003A52"/>
              </a:solidFill>
              <a:latin typeface="Constantia" panose="02030602050306030303" pitchFamily="18" charset="0"/>
              <a:cs typeface="Calibri" panose="020F0502020204030204" pitchFamily="34" charset="0"/>
            </a:endParaRPr>
          </a:p>
        </p:txBody>
      </p:sp>
      <p:sp>
        <p:nvSpPr>
          <p:cNvPr id="37" name="CasellaDiTesto 36">
            <a:extLst>
              <a:ext uri="{FF2B5EF4-FFF2-40B4-BE49-F238E27FC236}">
                <a16:creationId xmlns:a16="http://schemas.microsoft.com/office/drawing/2014/main" id="{2CA2C236-F58F-D30C-D4F5-3B935FA81273}"/>
              </a:ext>
            </a:extLst>
          </p:cNvPr>
          <p:cNvSpPr txBox="1"/>
          <p:nvPr/>
        </p:nvSpPr>
        <p:spPr>
          <a:xfrm>
            <a:off x="10446172" y="3173133"/>
            <a:ext cx="1548839"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II ( two CMRFs)</a:t>
            </a:r>
            <a:endParaRPr lang="en-GB" sz="1000" b="1" dirty="0">
              <a:solidFill>
                <a:srgbClr val="003A52"/>
              </a:solidFill>
              <a:latin typeface="Constantia" panose="02030602050306030303" pitchFamily="18" charset="0"/>
              <a:cs typeface="Calibri" panose="020F0502020204030204" pitchFamily="34" charset="0"/>
            </a:endParaRPr>
          </a:p>
        </p:txBody>
      </p:sp>
      <p:sp>
        <p:nvSpPr>
          <p:cNvPr id="38" name="CasellaDiTesto 37">
            <a:extLst>
              <a:ext uri="{FF2B5EF4-FFF2-40B4-BE49-F238E27FC236}">
                <a16:creationId xmlns:a16="http://schemas.microsoft.com/office/drawing/2014/main" id="{B8A1F009-5290-AE87-A1CA-9CFEF898EAF4}"/>
              </a:ext>
            </a:extLst>
          </p:cNvPr>
          <p:cNvSpPr txBox="1"/>
          <p:nvPr/>
        </p:nvSpPr>
        <p:spPr>
          <a:xfrm>
            <a:off x="10470511" y="3705600"/>
            <a:ext cx="1524500"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III (three CMRFs)</a:t>
            </a:r>
            <a:endParaRPr lang="en-GB" sz="1000" b="1" dirty="0">
              <a:solidFill>
                <a:srgbClr val="003A52"/>
              </a:solidFill>
              <a:latin typeface="Constantia" panose="02030602050306030303" pitchFamily="18" charset="0"/>
              <a:cs typeface="Calibri" panose="020F0502020204030204" pitchFamily="34" charset="0"/>
            </a:endParaRPr>
          </a:p>
        </p:txBody>
      </p:sp>
      <p:sp>
        <p:nvSpPr>
          <p:cNvPr id="39" name="CasellaDiTesto 38">
            <a:extLst>
              <a:ext uri="{FF2B5EF4-FFF2-40B4-BE49-F238E27FC236}">
                <a16:creationId xmlns:a16="http://schemas.microsoft.com/office/drawing/2014/main" id="{BDE664C6-ADDB-CC83-85F9-C3317E8D5ABD}"/>
              </a:ext>
            </a:extLst>
          </p:cNvPr>
          <p:cNvSpPr txBox="1"/>
          <p:nvPr/>
        </p:nvSpPr>
        <p:spPr>
          <a:xfrm>
            <a:off x="6224625" y="4415933"/>
            <a:ext cx="3176966" cy="230832"/>
          </a:xfrm>
          <a:prstGeom prst="rect">
            <a:avLst/>
          </a:prstGeom>
          <a:solidFill>
            <a:srgbClr val="003A52"/>
          </a:solidFill>
        </p:spPr>
        <p:txBody>
          <a:bodyPr wrap="square">
            <a:spAutoFit/>
          </a:bodyPr>
          <a:lstStyle/>
          <a:p>
            <a:pPr algn="ctr"/>
            <a:r>
              <a:rPr lang="en-GB" sz="900" b="1" kern="0" dirty="0">
                <a:solidFill>
                  <a:schemeClr val="bg1"/>
                </a:solidFill>
                <a:latin typeface="Constantia" panose="02030602050306030303" pitchFamily="18" charset="0"/>
                <a:ea typeface="Times New Roman" panose="02020603050405020304" pitchFamily="18" charset="0"/>
                <a:cs typeface="Calibri" panose="020F0502020204030204" pitchFamily="34" charset="0"/>
              </a:rPr>
              <a:t>Non-redundant permutation</a:t>
            </a:r>
            <a:endParaRPr lang="en-GB" sz="900" b="1" dirty="0">
              <a:solidFill>
                <a:schemeClr val="bg1"/>
              </a:solidFill>
              <a:latin typeface="Constantia" panose="02030602050306030303" pitchFamily="18" charset="0"/>
              <a:cs typeface="Calibri" panose="020F0502020204030204" pitchFamily="34" charset="0"/>
            </a:endParaRPr>
          </a:p>
        </p:txBody>
      </p:sp>
      <p:sp>
        <p:nvSpPr>
          <p:cNvPr id="40" name="CasellaDiTesto 39">
            <a:extLst>
              <a:ext uri="{FF2B5EF4-FFF2-40B4-BE49-F238E27FC236}">
                <a16:creationId xmlns:a16="http://schemas.microsoft.com/office/drawing/2014/main" id="{6DAB3F82-BDB8-5901-EB02-A998E7FAE6B0}"/>
              </a:ext>
            </a:extLst>
          </p:cNvPr>
          <p:cNvSpPr txBox="1"/>
          <p:nvPr/>
        </p:nvSpPr>
        <p:spPr>
          <a:xfrm>
            <a:off x="6227148" y="2393094"/>
            <a:ext cx="3204000" cy="230832"/>
          </a:xfrm>
          <a:prstGeom prst="rect">
            <a:avLst/>
          </a:prstGeom>
          <a:solidFill>
            <a:srgbClr val="003A52"/>
          </a:solidFill>
        </p:spPr>
        <p:txBody>
          <a:bodyPr wrap="square">
            <a:spAutoFit/>
          </a:bodyPr>
          <a:lstStyle/>
          <a:p>
            <a:pPr algn="ctr"/>
            <a:r>
              <a:rPr lang="en-GB" sz="900" b="1" kern="0" dirty="0">
                <a:solidFill>
                  <a:schemeClr val="bg1"/>
                </a:solidFill>
                <a:latin typeface="Constantia" panose="02030602050306030303" pitchFamily="18" charset="0"/>
                <a:ea typeface="Times New Roman" panose="02020603050405020304" pitchFamily="18" charset="0"/>
                <a:cs typeface="Calibri" panose="020F0502020204030204" pitchFamily="34" charset="0"/>
              </a:rPr>
              <a:t>CMRFs combination - overlapping</a:t>
            </a:r>
            <a:endParaRPr lang="en-GB" sz="900" b="1" dirty="0">
              <a:solidFill>
                <a:schemeClr val="bg1"/>
              </a:solidFill>
              <a:latin typeface="Constantia" panose="02030602050306030303" pitchFamily="18" charset="0"/>
              <a:cs typeface="Calibri" panose="020F0502020204030204" pitchFamily="34" charset="0"/>
            </a:endParaRPr>
          </a:p>
        </p:txBody>
      </p:sp>
      <p:sp>
        <p:nvSpPr>
          <p:cNvPr id="41" name="CasellaDiTesto 40">
            <a:extLst>
              <a:ext uri="{FF2B5EF4-FFF2-40B4-BE49-F238E27FC236}">
                <a16:creationId xmlns:a16="http://schemas.microsoft.com/office/drawing/2014/main" id="{6CAFF4CE-DC6C-3F62-5F2F-5A43DCA52230}"/>
              </a:ext>
            </a:extLst>
          </p:cNvPr>
          <p:cNvSpPr txBox="1"/>
          <p:nvPr/>
        </p:nvSpPr>
        <p:spPr>
          <a:xfrm>
            <a:off x="10446172" y="4817638"/>
            <a:ext cx="1548839"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IV (four CMRFs)</a:t>
            </a:r>
            <a:endParaRPr lang="en-GB" sz="1000" b="1" dirty="0">
              <a:solidFill>
                <a:srgbClr val="003A52"/>
              </a:solidFill>
              <a:latin typeface="Constantia" panose="02030602050306030303" pitchFamily="18" charset="0"/>
              <a:cs typeface="Calibri" panose="020F0502020204030204" pitchFamily="34" charset="0"/>
            </a:endParaRPr>
          </a:p>
        </p:txBody>
      </p:sp>
      <p:cxnSp>
        <p:nvCxnSpPr>
          <p:cNvPr id="44" name="Connettore 1 43">
            <a:extLst>
              <a:ext uri="{FF2B5EF4-FFF2-40B4-BE49-F238E27FC236}">
                <a16:creationId xmlns:a16="http://schemas.microsoft.com/office/drawing/2014/main" id="{B191AD22-7483-BA59-2880-CCAEBD6487E7}"/>
              </a:ext>
            </a:extLst>
          </p:cNvPr>
          <p:cNvCxnSpPr>
            <a:cxnSpLocks/>
          </p:cNvCxnSpPr>
          <p:nvPr/>
        </p:nvCxnSpPr>
        <p:spPr>
          <a:xfrm>
            <a:off x="9786782" y="3810077"/>
            <a:ext cx="612000" cy="15090"/>
          </a:xfrm>
          <a:prstGeom prst="line">
            <a:avLst/>
          </a:prstGeom>
          <a:ln w="19050">
            <a:solidFill>
              <a:srgbClr val="003A52"/>
            </a:solidFill>
          </a:ln>
        </p:spPr>
        <p:style>
          <a:lnRef idx="1">
            <a:schemeClr val="accent1"/>
          </a:lnRef>
          <a:fillRef idx="0">
            <a:schemeClr val="accent1"/>
          </a:fillRef>
          <a:effectRef idx="0">
            <a:schemeClr val="accent1"/>
          </a:effectRef>
          <a:fontRef idx="minor">
            <a:schemeClr val="tx1"/>
          </a:fontRef>
        </p:style>
      </p:cxnSp>
      <p:sp>
        <p:nvSpPr>
          <p:cNvPr id="47" name="CasellaDiTesto 46">
            <a:extLst>
              <a:ext uri="{FF2B5EF4-FFF2-40B4-BE49-F238E27FC236}">
                <a16:creationId xmlns:a16="http://schemas.microsoft.com/office/drawing/2014/main" id="{93FDA779-9B30-5F40-98A8-3318CAFA5D76}"/>
              </a:ext>
            </a:extLst>
          </p:cNvPr>
          <p:cNvSpPr txBox="1"/>
          <p:nvPr/>
        </p:nvSpPr>
        <p:spPr>
          <a:xfrm>
            <a:off x="10434000" y="1985770"/>
            <a:ext cx="1584000" cy="230832"/>
          </a:xfrm>
          <a:prstGeom prst="rect">
            <a:avLst/>
          </a:prstGeom>
          <a:solidFill>
            <a:srgbClr val="003A52"/>
          </a:solidFill>
        </p:spPr>
        <p:txBody>
          <a:bodyPr wrap="square">
            <a:spAutoFit/>
          </a:bodyPr>
          <a:lstStyle/>
          <a:p>
            <a:pPr algn="ctr"/>
            <a:r>
              <a:rPr lang="en-GB" sz="900" b="1" kern="0" dirty="0">
                <a:solidFill>
                  <a:schemeClr val="bg1"/>
                </a:solidFill>
                <a:latin typeface="Constantia" panose="02030602050306030303" pitchFamily="18" charset="0"/>
                <a:ea typeface="Times New Roman" panose="02020603050405020304" pitchFamily="18" charset="0"/>
                <a:cs typeface="Calibri" panose="020F0502020204030204" pitchFamily="34" charset="0"/>
              </a:rPr>
              <a:t>Clusters</a:t>
            </a:r>
            <a:endParaRPr lang="en-GB" sz="900" b="1" dirty="0">
              <a:solidFill>
                <a:schemeClr val="bg1"/>
              </a:solidFill>
              <a:latin typeface="Constantia" panose="02030602050306030303" pitchFamily="18" charset="0"/>
              <a:cs typeface="Calibri" panose="020F0502020204030204" pitchFamily="34" charset="0"/>
            </a:endParaRPr>
          </a:p>
        </p:txBody>
      </p:sp>
      <p:sp>
        <p:nvSpPr>
          <p:cNvPr id="48" name="Rettangolo con angoli arrotondati 47">
            <a:extLst>
              <a:ext uri="{FF2B5EF4-FFF2-40B4-BE49-F238E27FC236}">
                <a16:creationId xmlns:a16="http://schemas.microsoft.com/office/drawing/2014/main" id="{3F24A4A8-4FBA-D218-59CF-573E28462CF2}"/>
              </a:ext>
            </a:extLst>
          </p:cNvPr>
          <p:cNvSpPr/>
          <p:nvPr/>
        </p:nvSpPr>
        <p:spPr>
          <a:xfrm>
            <a:off x="10432025" y="1973069"/>
            <a:ext cx="1585195" cy="3118077"/>
          </a:xfrm>
          <a:prstGeom prst="roundRect">
            <a:avLst>
              <a:gd name="adj" fmla="val 2219"/>
            </a:avLst>
          </a:prstGeom>
          <a:noFill/>
          <a:ln w="19050">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1" name="Rettangolo 50">
            <a:extLst>
              <a:ext uri="{FF2B5EF4-FFF2-40B4-BE49-F238E27FC236}">
                <a16:creationId xmlns:a16="http://schemas.microsoft.com/office/drawing/2014/main" id="{F3979F61-DAA3-F1A7-16B6-020BFF4797A6}"/>
              </a:ext>
            </a:extLst>
          </p:cNvPr>
          <p:cNvSpPr/>
          <p:nvPr/>
        </p:nvSpPr>
        <p:spPr>
          <a:xfrm>
            <a:off x="6226299" y="2575867"/>
            <a:ext cx="36000" cy="1876004"/>
          </a:xfrm>
          <a:prstGeom prst="rect">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3" name="CasellaDiTesto 52">
            <a:extLst>
              <a:ext uri="{FF2B5EF4-FFF2-40B4-BE49-F238E27FC236}">
                <a16:creationId xmlns:a16="http://schemas.microsoft.com/office/drawing/2014/main" id="{ED82F8D3-0FFD-AC6F-DB15-43B69CD6F015}"/>
              </a:ext>
            </a:extLst>
          </p:cNvPr>
          <p:cNvSpPr txBox="1"/>
          <p:nvPr/>
        </p:nvSpPr>
        <p:spPr>
          <a:xfrm>
            <a:off x="4868996" y="5427301"/>
            <a:ext cx="1526384"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 (one CMRF</a:t>
            </a:r>
            <a:endParaRPr lang="en-GB" sz="1000" b="1" dirty="0">
              <a:solidFill>
                <a:srgbClr val="003A52"/>
              </a:solidFill>
              <a:latin typeface="Constantia" panose="02030602050306030303" pitchFamily="18" charset="0"/>
              <a:cs typeface="Calibri" panose="020F0502020204030204" pitchFamily="34" charset="0"/>
            </a:endParaRPr>
          </a:p>
        </p:txBody>
      </p:sp>
      <p:sp>
        <p:nvSpPr>
          <p:cNvPr id="57" name="Rettangolo 56">
            <a:extLst>
              <a:ext uri="{FF2B5EF4-FFF2-40B4-BE49-F238E27FC236}">
                <a16:creationId xmlns:a16="http://schemas.microsoft.com/office/drawing/2014/main" id="{DDC68CED-16EE-8EDD-6712-634DE4208215}"/>
              </a:ext>
            </a:extLst>
          </p:cNvPr>
          <p:cNvSpPr/>
          <p:nvPr/>
        </p:nvSpPr>
        <p:spPr>
          <a:xfrm rot="5400000">
            <a:off x="7441807" y="4950467"/>
            <a:ext cx="612000" cy="10800"/>
          </a:xfrm>
          <a:prstGeom prst="rect">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8" name="CasellaDiTesto 57">
            <a:extLst>
              <a:ext uri="{FF2B5EF4-FFF2-40B4-BE49-F238E27FC236}">
                <a16:creationId xmlns:a16="http://schemas.microsoft.com/office/drawing/2014/main" id="{2C0FCC5D-4AF2-321F-2291-389B26041EC1}"/>
              </a:ext>
            </a:extLst>
          </p:cNvPr>
          <p:cNvSpPr txBox="1"/>
          <p:nvPr/>
        </p:nvSpPr>
        <p:spPr>
          <a:xfrm>
            <a:off x="4817303" y="5164300"/>
            <a:ext cx="6349109" cy="234794"/>
          </a:xfrm>
          <a:prstGeom prst="rect">
            <a:avLst/>
          </a:prstGeom>
          <a:solidFill>
            <a:srgbClr val="003A52"/>
          </a:solidFill>
        </p:spPr>
        <p:txBody>
          <a:bodyPr wrap="square">
            <a:spAutoFit/>
          </a:bodyPr>
          <a:lstStyle/>
          <a:p>
            <a:pPr algn="ctr"/>
            <a:r>
              <a:rPr lang="en-GB" sz="900" b="1" kern="0" dirty="0">
                <a:solidFill>
                  <a:schemeClr val="bg1"/>
                </a:solidFill>
                <a:latin typeface="Constantia" panose="02030602050306030303" pitchFamily="18" charset="0"/>
                <a:ea typeface="Times New Roman" panose="02020603050405020304" pitchFamily="18" charset="0"/>
                <a:cs typeface="Calibri" panose="020F0502020204030204" pitchFamily="34" charset="0"/>
              </a:rPr>
              <a:t>Individual MD profile</a:t>
            </a:r>
            <a:endParaRPr lang="en-GB" sz="900" b="1" dirty="0">
              <a:solidFill>
                <a:schemeClr val="bg1"/>
              </a:solidFill>
              <a:latin typeface="Constantia" panose="02030602050306030303" pitchFamily="18" charset="0"/>
              <a:cs typeface="Calibri" panose="020F0502020204030204" pitchFamily="34" charset="0"/>
            </a:endParaRPr>
          </a:p>
        </p:txBody>
      </p:sp>
      <p:sp>
        <p:nvSpPr>
          <p:cNvPr id="60" name="CasellaDiTesto 59">
            <a:extLst>
              <a:ext uri="{FF2B5EF4-FFF2-40B4-BE49-F238E27FC236}">
                <a16:creationId xmlns:a16="http://schemas.microsoft.com/office/drawing/2014/main" id="{D5A632E8-184E-C920-C17E-0F0BA7F112D4}"/>
              </a:ext>
            </a:extLst>
          </p:cNvPr>
          <p:cNvSpPr txBox="1"/>
          <p:nvPr/>
        </p:nvSpPr>
        <p:spPr>
          <a:xfrm>
            <a:off x="6452035" y="5426972"/>
            <a:ext cx="1548839"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II ( two CMRFs)</a:t>
            </a:r>
            <a:endParaRPr lang="en-GB" sz="1000" b="1" dirty="0">
              <a:solidFill>
                <a:srgbClr val="003A52"/>
              </a:solidFill>
              <a:latin typeface="Constantia" panose="02030602050306030303" pitchFamily="18" charset="0"/>
              <a:cs typeface="Calibri" panose="020F0502020204030204" pitchFamily="34" charset="0"/>
            </a:endParaRPr>
          </a:p>
        </p:txBody>
      </p:sp>
      <p:sp>
        <p:nvSpPr>
          <p:cNvPr id="61" name="CasellaDiTesto 60">
            <a:extLst>
              <a:ext uri="{FF2B5EF4-FFF2-40B4-BE49-F238E27FC236}">
                <a16:creationId xmlns:a16="http://schemas.microsoft.com/office/drawing/2014/main" id="{0FA5B6AE-7EB9-F18C-FD92-9226E0BC3EED}"/>
              </a:ext>
            </a:extLst>
          </p:cNvPr>
          <p:cNvSpPr txBox="1"/>
          <p:nvPr/>
        </p:nvSpPr>
        <p:spPr>
          <a:xfrm>
            <a:off x="8049258" y="5426972"/>
            <a:ext cx="1524500"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III (three CMRFs)</a:t>
            </a:r>
            <a:endParaRPr lang="en-GB" sz="1000" b="1" dirty="0">
              <a:solidFill>
                <a:srgbClr val="003A52"/>
              </a:solidFill>
              <a:latin typeface="Constantia" panose="02030602050306030303" pitchFamily="18" charset="0"/>
              <a:cs typeface="Calibri" panose="020F0502020204030204" pitchFamily="34" charset="0"/>
            </a:endParaRPr>
          </a:p>
        </p:txBody>
      </p:sp>
      <p:sp>
        <p:nvSpPr>
          <p:cNvPr id="62" name="CasellaDiTesto 61">
            <a:extLst>
              <a:ext uri="{FF2B5EF4-FFF2-40B4-BE49-F238E27FC236}">
                <a16:creationId xmlns:a16="http://schemas.microsoft.com/office/drawing/2014/main" id="{A5D1E1A3-B7F4-1ECD-8FC0-864EE6469EFF}"/>
              </a:ext>
            </a:extLst>
          </p:cNvPr>
          <p:cNvSpPr txBox="1"/>
          <p:nvPr/>
        </p:nvSpPr>
        <p:spPr>
          <a:xfrm>
            <a:off x="9610567" y="5417040"/>
            <a:ext cx="1524500"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IV four CMRFs)</a:t>
            </a:r>
            <a:endParaRPr lang="en-GB" sz="1000" b="1" dirty="0">
              <a:solidFill>
                <a:srgbClr val="003A52"/>
              </a:solidFill>
              <a:latin typeface="Constantia" panose="02030602050306030303" pitchFamily="18" charset="0"/>
              <a:cs typeface="Calibri" panose="020F0502020204030204" pitchFamily="34" charset="0"/>
            </a:endParaRPr>
          </a:p>
        </p:txBody>
      </p:sp>
      <p:sp>
        <p:nvSpPr>
          <p:cNvPr id="65" name="Ovale 64">
            <a:extLst>
              <a:ext uri="{FF2B5EF4-FFF2-40B4-BE49-F238E27FC236}">
                <a16:creationId xmlns:a16="http://schemas.microsoft.com/office/drawing/2014/main" id="{A499A64F-AC99-B643-F236-F1AC72AF7EF9}"/>
              </a:ext>
            </a:extLst>
          </p:cNvPr>
          <p:cNvSpPr/>
          <p:nvPr/>
        </p:nvSpPr>
        <p:spPr>
          <a:xfrm>
            <a:off x="4325614" y="5021629"/>
            <a:ext cx="880179" cy="739726"/>
          </a:xfrm>
          <a:prstGeom prst="ellipse">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4" name="CasellaDiTesto 63">
            <a:extLst>
              <a:ext uri="{FF2B5EF4-FFF2-40B4-BE49-F238E27FC236}">
                <a16:creationId xmlns:a16="http://schemas.microsoft.com/office/drawing/2014/main" id="{C4B20BA3-C289-1A54-5EA9-5CF572D8B4D0}"/>
              </a:ext>
            </a:extLst>
          </p:cNvPr>
          <p:cNvSpPr txBox="1"/>
          <p:nvPr/>
        </p:nvSpPr>
        <p:spPr>
          <a:xfrm>
            <a:off x="3414058" y="5129968"/>
            <a:ext cx="2640442" cy="461665"/>
          </a:xfrm>
          <a:prstGeom prst="rect">
            <a:avLst/>
          </a:prstGeom>
          <a:noFill/>
        </p:spPr>
        <p:txBody>
          <a:bodyPr wrap="square">
            <a:spAutoFit/>
          </a:bodyPr>
          <a:lstStyle/>
          <a:p>
            <a:pPr algn="ctr">
              <a:tabLst>
                <a:tab pos="1231265" algn="l"/>
              </a:tabLst>
            </a:pPr>
            <a:r>
              <a:rPr lang="en-GB" sz="2400" b="1" dirty="0">
                <a:solidFill>
                  <a:srgbClr val="DA3EA6"/>
                </a:solidFill>
                <a:effectLst/>
                <a:latin typeface="Constantia" panose="02030602050306030303" pitchFamily="18" charset="0"/>
                <a:ea typeface="Times New Roman" panose="02020603050405020304" pitchFamily="18" charset="0"/>
              </a:rPr>
              <a:t>15</a:t>
            </a:r>
            <a:endParaRPr lang="en-GB" sz="2400" dirty="0">
              <a:solidFill>
                <a:srgbClr val="DA3EA6"/>
              </a:solidFill>
              <a:effectLst/>
              <a:latin typeface="Constantia" panose="02030602050306030303" pitchFamily="18" charset="0"/>
              <a:ea typeface="Times New Roman" panose="02020603050405020304" pitchFamily="18" charset="0"/>
            </a:endParaRPr>
          </a:p>
        </p:txBody>
      </p:sp>
      <p:sp>
        <p:nvSpPr>
          <p:cNvPr id="66" name="Ovale 65">
            <a:extLst>
              <a:ext uri="{FF2B5EF4-FFF2-40B4-BE49-F238E27FC236}">
                <a16:creationId xmlns:a16="http://schemas.microsoft.com/office/drawing/2014/main" id="{91505191-930E-A6C5-3961-FD5B7E143F29}"/>
              </a:ext>
            </a:extLst>
          </p:cNvPr>
          <p:cNvSpPr/>
          <p:nvPr/>
        </p:nvSpPr>
        <p:spPr>
          <a:xfrm>
            <a:off x="9958692" y="1798660"/>
            <a:ext cx="880179" cy="739726"/>
          </a:xfrm>
          <a:prstGeom prst="ellipse">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3" name="CasellaDiTesto 62">
            <a:extLst>
              <a:ext uri="{FF2B5EF4-FFF2-40B4-BE49-F238E27FC236}">
                <a16:creationId xmlns:a16="http://schemas.microsoft.com/office/drawing/2014/main" id="{C4160E42-5F8F-A64B-B398-4861A8244C84}"/>
              </a:ext>
            </a:extLst>
          </p:cNvPr>
          <p:cNvSpPr txBox="1"/>
          <p:nvPr/>
        </p:nvSpPr>
        <p:spPr>
          <a:xfrm>
            <a:off x="10034902" y="1874657"/>
            <a:ext cx="727758" cy="461665"/>
          </a:xfrm>
          <a:prstGeom prst="rect">
            <a:avLst/>
          </a:prstGeom>
          <a:noFill/>
        </p:spPr>
        <p:txBody>
          <a:bodyPr wrap="square">
            <a:spAutoFit/>
          </a:bodyPr>
          <a:lstStyle/>
          <a:p>
            <a:pPr algn="ctr">
              <a:tabLst>
                <a:tab pos="1231265" algn="l"/>
              </a:tabLst>
            </a:pPr>
            <a:r>
              <a:rPr lang="en-GB" sz="2400" b="1" dirty="0">
                <a:solidFill>
                  <a:srgbClr val="DA3EA6"/>
                </a:solidFill>
                <a:effectLst/>
                <a:latin typeface="Constantia" panose="02030602050306030303" pitchFamily="18" charset="0"/>
                <a:ea typeface="Times New Roman" panose="02020603050405020304" pitchFamily="18" charset="0"/>
              </a:rPr>
              <a:t>4</a:t>
            </a:r>
            <a:endParaRPr lang="en-GB" sz="2400" dirty="0">
              <a:solidFill>
                <a:srgbClr val="DA3EA6"/>
              </a:solidFill>
              <a:effectLst/>
              <a:latin typeface="Constantia" panose="02030602050306030303" pitchFamily="18" charset="0"/>
              <a:ea typeface="Times New Roman" panose="02020603050405020304" pitchFamily="18" charset="0"/>
            </a:endParaRPr>
          </a:p>
        </p:txBody>
      </p:sp>
      <p:sp>
        <p:nvSpPr>
          <p:cNvPr id="68" name="CasellaDiTesto 67">
            <a:extLst>
              <a:ext uri="{FF2B5EF4-FFF2-40B4-BE49-F238E27FC236}">
                <a16:creationId xmlns:a16="http://schemas.microsoft.com/office/drawing/2014/main" id="{790EE0F9-8369-9014-CE15-EB64A5788756}"/>
              </a:ext>
            </a:extLst>
          </p:cNvPr>
          <p:cNvSpPr txBox="1"/>
          <p:nvPr/>
        </p:nvSpPr>
        <p:spPr>
          <a:xfrm>
            <a:off x="4972203" y="5666030"/>
            <a:ext cx="1264918" cy="769441"/>
          </a:xfrm>
          <a:prstGeom prst="rect">
            <a:avLst/>
          </a:prstGeom>
          <a:noFill/>
        </p:spPr>
        <p:txBody>
          <a:bodyPr wrap="square" rtlCol="0">
            <a:spAutoFit/>
          </a:bodyPr>
          <a:lstStyle/>
          <a:p>
            <a:pPr algn="ctr"/>
            <a:r>
              <a:rPr lang="en-GB" sz="1100" dirty="0">
                <a:solidFill>
                  <a:srgbClr val="003A52"/>
                </a:solidFill>
                <a:latin typeface="Constantia" panose="02030602050306030303" pitchFamily="18" charset="0"/>
              </a:rPr>
              <a:t>Obe</a:t>
            </a:r>
          </a:p>
          <a:p>
            <a:pPr algn="ctr"/>
            <a:r>
              <a:rPr lang="en-GB" sz="1100" dirty="0">
                <a:solidFill>
                  <a:srgbClr val="003A52"/>
                </a:solidFill>
                <a:latin typeface="Constantia" panose="02030602050306030303" pitchFamily="18" charset="0"/>
              </a:rPr>
              <a:t>Gly</a:t>
            </a:r>
          </a:p>
          <a:p>
            <a:pPr algn="ctr"/>
            <a:r>
              <a:rPr lang="en-GB" sz="1100" dirty="0">
                <a:solidFill>
                  <a:srgbClr val="003A52"/>
                </a:solidFill>
                <a:latin typeface="Constantia" panose="02030602050306030303" pitchFamily="18" charset="0"/>
              </a:rPr>
              <a:t>Lip</a:t>
            </a:r>
          </a:p>
          <a:p>
            <a:pPr algn="ctr"/>
            <a:r>
              <a:rPr lang="en-GB" sz="1100" dirty="0">
                <a:solidFill>
                  <a:srgbClr val="003A52"/>
                </a:solidFill>
                <a:latin typeface="Constantia" panose="02030602050306030303" pitchFamily="18" charset="0"/>
              </a:rPr>
              <a:t>Press</a:t>
            </a:r>
          </a:p>
        </p:txBody>
      </p:sp>
      <p:sp>
        <p:nvSpPr>
          <p:cNvPr id="69" name="CasellaDiTesto 68">
            <a:extLst>
              <a:ext uri="{FF2B5EF4-FFF2-40B4-BE49-F238E27FC236}">
                <a16:creationId xmlns:a16="http://schemas.microsoft.com/office/drawing/2014/main" id="{BCA8D99C-8D64-4241-0864-20910D925098}"/>
              </a:ext>
            </a:extLst>
          </p:cNvPr>
          <p:cNvSpPr txBox="1"/>
          <p:nvPr/>
        </p:nvSpPr>
        <p:spPr>
          <a:xfrm>
            <a:off x="6481702" y="5654455"/>
            <a:ext cx="1264918" cy="1107996"/>
          </a:xfrm>
          <a:prstGeom prst="rect">
            <a:avLst/>
          </a:prstGeom>
          <a:noFill/>
        </p:spPr>
        <p:txBody>
          <a:bodyPr wrap="square" rtlCol="0">
            <a:spAutoFit/>
          </a:bodyPr>
          <a:lstStyle/>
          <a:p>
            <a:pPr algn="ctr"/>
            <a:r>
              <a:rPr lang="en-GB" sz="1100" dirty="0">
                <a:solidFill>
                  <a:srgbClr val="003A52"/>
                </a:solidFill>
                <a:latin typeface="Constantia" panose="02030602050306030303" pitchFamily="18" charset="0"/>
              </a:rPr>
              <a:t>Obe + Gly</a:t>
            </a:r>
          </a:p>
          <a:p>
            <a:pPr algn="ctr"/>
            <a:r>
              <a:rPr lang="en-GB" sz="1100" dirty="0">
                <a:solidFill>
                  <a:srgbClr val="003A52"/>
                </a:solidFill>
                <a:latin typeface="Constantia" panose="02030602050306030303" pitchFamily="18" charset="0"/>
              </a:rPr>
              <a:t>Obe + Lip</a:t>
            </a:r>
          </a:p>
          <a:p>
            <a:pPr algn="ctr"/>
            <a:r>
              <a:rPr lang="en-GB" sz="1100" dirty="0">
                <a:solidFill>
                  <a:srgbClr val="003A52"/>
                </a:solidFill>
                <a:latin typeface="Constantia" panose="02030602050306030303" pitchFamily="18" charset="0"/>
              </a:rPr>
              <a:t>Obe + Press</a:t>
            </a:r>
          </a:p>
          <a:p>
            <a:pPr algn="ctr"/>
            <a:r>
              <a:rPr lang="en-GB" sz="1100" dirty="0">
                <a:solidFill>
                  <a:srgbClr val="003A52"/>
                </a:solidFill>
                <a:latin typeface="Constantia" panose="02030602050306030303" pitchFamily="18" charset="0"/>
              </a:rPr>
              <a:t>Gly + Lip</a:t>
            </a:r>
          </a:p>
          <a:p>
            <a:pPr algn="ctr"/>
            <a:r>
              <a:rPr lang="en-GB" sz="1100" dirty="0">
                <a:solidFill>
                  <a:srgbClr val="003A52"/>
                </a:solidFill>
                <a:latin typeface="Constantia" panose="02030602050306030303" pitchFamily="18" charset="0"/>
              </a:rPr>
              <a:t>Gly + Press</a:t>
            </a:r>
          </a:p>
          <a:p>
            <a:pPr algn="ctr"/>
            <a:r>
              <a:rPr lang="en-GB" sz="1100" dirty="0">
                <a:solidFill>
                  <a:srgbClr val="003A52"/>
                </a:solidFill>
                <a:latin typeface="Constantia" panose="02030602050306030303" pitchFamily="18" charset="0"/>
              </a:rPr>
              <a:t>Lip + Press</a:t>
            </a:r>
          </a:p>
        </p:txBody>
      </p:sp>
      <p:sp>
        <p:nvSpPr>
          <p:cNvPr id="70" name="CasellaDiTesto 69">
            <a:extLst>
              <a:ext uri="{FF2B5EF4-FFF2-40B4-BE49-F238E27FC236}">
                <a16:creationId xmlns:a16="http://schemas.microsoft.com/office/drawing/2014/main" id="{CD45D665-6E6D-0C77-2CF9-6F4E7A4EE403}"/>
              </a:ext>
            </a:extLst>
          </p:cNvPr>
          <p:cNvSpPr txBox="1"/>
          <p:nvPr/>
        </p:nvSpPr>
        <p:spPr>
          <a:xfrm>
            <a:off x="8136673" y="5666030"/>
            <a:ext cx="1264918" cy="769441"/>
          </a:xfrm>
          <a:prstGeom prst="rect">
            <a:avLst/>
          </a:prstGeom>
          <a:noFill/>
        </p:spPr>
        <p:txBody>
          <a:bodyPr wrap="square" rtlCol="0">
            <a:spAutoFit/>
          </a:bodyPr>
          <a:lstStyle/>
          <a:p>
            <a:pPr algn="ctr"/>
            <a:r>
              <a:rPr lang="en-GB" sz="1100" dirty="0">
                <a:solidFill>
                  <a:srgbClr val="003A52"/>
                </a:solidFill>
                <a:latin typeface="Constantia" panose="02030602050306030303" pitchFamily="18" charset="0"/>
              </a:rPr>
              <a:t>Obe + Gly + Lip</a:t>
            </a:r>
          </a:p>
          <a:p>
            <a:pPr algn="ctr"/>
            <a:r>
              <a:rPr lang="en-GB" sz="1100" dirty="0">
                <a:solidFill>
                  <a:srgbClr val="003A52"/>
                </a:solidFill>
                <a:latin typeface="Constantia" panose="02030602050306030303" pitchFamily="18" charset="0"/>
              </a:rPr>
              <a:t>Obe + Lip + Press</a:t>
            </a:r>
          </a:p>
          <a:p>
            <a:pPr algn="ctr"/>
            <a:r>
              <a:rPr lang="en-GB" sz="1100" dirty="0">
                <a:solidFill>
                  <a:srgbClr val="003A52"/>
                </a:solidFill>
                <a:latin typeface="Constantia" panose="02030602050306030303" pitchFamily="18" charset="0"/>
              </a:rPr>
              <a:t>Obe + Gly + Press</a:t>
            </a:r>
          </a:p>
          <a:p>
            <a:pPr algn="ctr"/>
            <a:r>
              <a:rPr lang="en-GB" sz="1100" dirty="0">
                <a:solidFill>
                  <a:srgbClr val="003A52"/>
                </a:solidFill>
                <a:latin typeface="Constantia" panose="02030602050306030303" pitchFamily="18" charset="0"/>
              </a:rPr>
              <a:t>Gly + Lip + Press</a:t>
            </a:r>
          </a:p>
        </p:txBody>
      </p:sp>
      <p:sp>
        <p:nvSpPr>
          <p:cNvPr id="71" name="CasellaDiTesto 70">
            <a:extLst>
              <a:ext uri="{FF2B5EF4-FFF2-40B4-BE49-F238E27FC236}">
                <a16:creationId xmlns:a16="http://schemas.microsoft.com/office/drawing/2014/main" id="{EBDEBAC1-5FFE-BFCA-D390-633C8A1D26E8}"/>
              </a:ext>
            </a:extLst>
          </p:cNvPr>
          <p:cNvSpPr txBox="1"/>
          <p:nvPr/>
        </p:nvSpPr>
        <p:spPr>
          <a:xfrm>
            <a:off x="9582491" y="5666030"/>
            <a:ext cx="1650153" cy="261610"/>
          </a:xfrm>
          <a:prstGeom prst="rect">
            <a:avLst/>
          </a:prstGeom>
          <a:noFill/>
        </p:spPr>
        <p:txBody>
          <a:bodyPr wrap="square" rtlCol="0">
            <a:spAutoFit/>
          </a:bodyPr>
          <a:lstStyle/>
          <a:p>
            <a:pPr algn="ctr"/>
            <a:r>
              <a:rPr lang="en-GB" sz="1100" dirty="0">
                <a:solidFill>
                  <a:srgbClr val="003A52"/>
                </a:solidFill>
                <a:latin typeface="Constantia" panose="02030602050306030303" pitchFamily="18" charset="0"/>
              </a:rPr>
              <a:t>Obe + Gly + Lip + Press</a:t>
            </a:r>
          </a:p>
        </p:txBody>
      </p:sp>
      <p:cxnSp>
        <p:nvCxnSpPr>
          <p:cNvPr id="72" name="Connettore 1 71">
            <a:extLst>
              <a:ext uri="{FF2B5EF4-FFF2-40B4-BE49-F238E27FC236}">
                <a16:creationId xmlns:a16="http://schemas.microsoft.com/office/drawing/2014/main" id="{225A5CCC-EC8B-EF77-6C47-19977820765F}"/>
              </a:ext>
            </a:extLst>
          </p:cNvPr>
          <p:cNvCxnSpPr>
            <a:cxnSpLocks/>
          </p:cNvCxnSpPr>
          <p:nvPr/>
        </p:nvCxnSpPr>
        <p:spPr>
          <a:xfrm>
            <a:off x="9803404" y="3302514"/>
            <a:ext cx="612000" cy="15090"/>
          </a:xfrm>
          <a:prstGeom prst="line">
            <a:avLst/>
          </a:prstGeom>
          <a:ln w="19050">
            <a:solidFill>
              <a:srgbClr val="003A52"/>
            </a:solidFill>
          </a:ln>
        </p:spPr>
        <p:style>
          <a:lnRef idx="1">
            <a:schemeClr val="accent1"/>
          </a:lnRef>
          <a:fillRef idx="0">
            <a:schemeClr val="accent1"/>
          </a:fillRef>
          <a:effectRef idx="0">
            <a:schemeClr val="accent1"/>
          </a:effectRef>
          <a:fontRef idx="minor">
            <a:schemeClr val="tx1"/>
          </a:fontRef>
        </p:style>
      </p:cxnSp>
      <p:sp>
        <p:nvSpPr>
          <p:cNvPr id="73" name="Rettangolo 72">
            <a:extLst>
              <a:ext uri="{FF2B5EF4-FFF2-40B4-BE49-F238E27FC236}">
                <a16:creationId xmlns:a16="http://schemas.microsoft.com/office/drawing/2014/main" id="{3604147A-C017-EA55-2729-7EEC2F9B9589}"/>
              </a:ext>
            </a:extLst>
          </p:cNvPr>
          <p:cNvSpPr/>
          <p:nvPr/>
        </p:nvSpPr>
        <p:spPr>
          <a:xfrm>
            <a:off x="1158998" y="3092013"/>
            <a:ext cx="82853" cy="569425"/>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9" name="Immagine 18">
            <a:extLst>
              <a:ext uri="{FF2B5EF4-FFF2-40B4-BE49-F238E27FC236}">
                <a16:creationId xmlns:a16="http://schemas.microsoft.com/office/drawing/2014/main" id="{AD2578BA-DF79-ED3D-ACBD-3D7A9165D06E}"/>
              </a:ext>
            </a:extLst>
          </p:cNvPr>
          <p:cNvPicPr>
            <a:picLocks noChangeAspect="1"/>
          </p:cNvPicPr>
          <p:nvPr/>
        </p:nvPicPr>
        <p:blipFill>
          <a:blip r:embed="rId7"/>
          <a:stretch>
            <a:fillRect/>
          </a:stretch>
        </p:blipFill>
        <p:spPr>
          <a:xfrm>
            <a:off x="0" y="-1"/>
            <a:ext cx="12192000" cy="1021675"/>
          </a:xfrm>
          <a:prstGeom prst="rect">
            <a:avLst/>
          </a:prstGeom>
        </p:spPr>
      </p:pic>
      <p:pic>
        <p:nvPicPr>
          <p:cNvPr id="20" name="Immagine 19">
            <a:extLst>
              <a:ext uri="{FF2B5EF4-FFF2-40B4-BE49-F238E27FC236}">
                <a16:creationId xmlns:a16="http://schemas.microsoft.com/office/drawing/2014/main" id="{D719811E-39C7-AEFC-681B-7613FA9D82B3}"/>
              </a:ext>
            </a:extLst>
          </p:cNvPr>
          <p:cNvPicPr>
            <a:picLocks noChangeAspect="1"/>
          </p:cNvPicPr>
          <p:nvPr/>
        </p:nvPicPr>
        <p:blipFill>
          <a:blip r:embed="rId7"/>
          <a:stretch>
            <a:fillRect/>
          </a:stretch>
        </p:blipFill>
        <p:spPr>
          <a:xfrm>
            <a:off x="0" y="11829"/>
            <a:ext cx="12192000" cy="1021675"/>
          </a:xfrm>
          <a:prstGeom prst="rect">
            <a:avLst/>
          </a:prstGeom>
        </p:spPr>
      </p:pic>
      <p:sp>
        <p:nvSpPr>
          <p:cNvPr id="21" name="Rettangolo 20">
            <a:extLst>
              <a:ext uri="{FF2B5EF4-FFF2-40B4-BE49-F238E27FC236}">
                <a16:creationId xmlns:a16="http://schemas.microsoft.com/office/drawing/2014/main" id="{7071FA1D-BEAF-9651-00C0-174FDBCC6EC3}"/>
              </a:ext>
            </a:extLst>
          </p:cNvPr>
          <p:cNvSpPr/>
          <p:nvPr/>
        </p:nvSpPr>
        <p:spPr>
          <a:xfrm>
            <a:off x="235916" y="1665196"/>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0504697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2"/>
          <a:srcRect/>
          <a:stretch/>
        </p:blipFill>
        <p:spPr>
          <a:xfrm>
            <a:off x="0" y="1786"/>
            <a:ext cx="12192000" cy="6854429"/>
          </a:xfrm>
          <a:prstGeom prst="rect">
            <a:avLst/>
          </a:prstGeom>
        </p:spPr>
      </p:pic>
      <p:sp>
        <p:nvSpPr>
          <p:cNvPr id="3" name="Rettangolo 2">
            <a:extLst>
              <a:ext uri="{FF2B5EF4-FFF2-40B4-BE49-F238E27FC236}">
                <a16:creationId xmlns:a16="http://schemas.microsoft.com/office/drawing/2014/main" id="{FBA49293-37F1-158D-90CE-7A3C35AA3901}"/>
              </a:ext>
            </a:extLst>
          </p:cNvPr>
          <p:cNvSpPr/>
          <p:nvPr/>
        </p:nvSpPr>
        <p:spPr>
          <a:xfrm>
            <a:off x="0" y="2338086"/>
            <a:ext cx="3889094" cy="25927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Ovale 1">
            <a:extLst>
              <a:ext uri="{FF2B5EF4-FFF2-40B4-BE49-F238E27FC236}">
                <a16:creationId xmlns:a16="http://schemas.microsoft.com/office/drawing/2014/main" id="{48AFB705-C218-8A44-E816-34826D1EC78E}"/>
              </a:ext>
            </a:extLst>
          </p:cNvPr>
          <p:cNvSpPr/>
          <p:nvPr/>
        </p:nvSpPr>
        <p:spPr>
          <a:xfrm>
            <a:off x="3889094" y="1834584"/>
            <a:ext cx="5555848" cy="417267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400" b="1" dirty="0">
                <a:solidFill>
                  <a:schemeClr val="tx1"/>
                </a:solidFill>
              </a:rPr>
              <a:t>Results</a:t>
            </a:r>
          </a:p>
        </p:txBody>
      </p:sp>
    </p:spTree>
    <p:extLst>
      <p:ext uri="{BB962C8B-B14F-4D97-AF65-F5344CB8AC3E}">
        <p14:creationId xmlns:p14="http://schemas.microsoft.com/office/powerpoint/2010/main" val="23802450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D68B3-9C6F-097D-E846-CEFA8BF196BF}"/>
            </a:ext>
          </a:extLst>
        </p:cNvPr>
        <p:cNvGrpSpPr/>
        <p:nvPr/>
      </p:nvGrpSpPr>
      <p:grpSpPr>
        <a:xfrm>
          <a:off x="0" y="0"/>
          <a:ext cx="0" cy="0"/>
          <a:chOff x="0" y="0"/>
          <a:chExt cx="0" cy="0"/>
        </a:xfrm>
      </p:grpSpPr>
      <p:pic>
        <p:nvPicPr>
          <p:cNvPr id="5" name="Immagine 4">
            <a:extLst>
              <a:ext uri="{FF2B5EF4-FFF2-40B4-BE49-F238E27FC236}">
                <a16:creationId xmlns:a16="http://schemas.microsoft.com/office/drawing/2014/main" id="{603DC4B7-F2BF-0794-F9B9-5A64303249E6}"/>
              </a:ext>
            </a:extLst>
          </p:cNvPr>
          <p:cNvPicPr>
            <a:picLocks noChangeAspect="1"/>
          </p:cNvPicPr>
          <p:nvPr/>
        </p:nvPicPr>
        <p:blipFill>
          <a:blip r:embed="rId2"/>
          <a:srcRect/>
          <a:stretch/>
        </p:blipFill>
        <p:spPr>
          <a:xfrm>
            <a:off x="0" y="1786"/>
            <a:ext cx="12192000" cy="6854429"/>
          </a:xfrm>
          <a:prstGeom prst="rect">
            <a:avLst/>
          </a:prstGeom>
        </p:spPr>
      </p:pic>
      <p:sp>
        <p:nvSpPr>
          <p:cNvPr id="3" name="Rettangolo 2">
            <a:extLst>
              <a:ext uri="{FF2B5EF4-FFF2-40B4-BE49-F238E27FC236}">
                <a16:creationId xmlns:a16="http://schemas.microsoft.com/office/drawing/2014/main" id="{DAE36680-D5A8-7E89-150D-5F56DA571A16}"/>
              </a:ext>
            </a:extLst>
          </p:cNvPr>
          <p:cNvSpPr/>
          <p:nvPr/>
        </p:nvSpPr>
        <p:spPr>
          <a:xfrm>
            <a:off x="0" y="2338086"/>
            <a:ext cx="3889094" cy="25927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Ovale 1">
            <a:extLst>
              <a:ext uri="{FF2B5EF4-FFF2-40B4-BE49-F238E27FC236}">
                <a16:creationId xmlns:a16="http://schemas.microsoft.com/office/drawing/2014/main" id="{C5D08F57-3A15-2A6A-AC76-D63A79FAECEA}"/>
              </a:ext>
            </a:extLst>
          </p:cNvPr>
          <p:cNvSpPr/>
          <p:nvPr/>
        </p:nvSpPr>
        <p:spPr>
          <a:xfrm>
            <a:off x="3889094" y="1834584"/>
            <a:ext cx="5555848" cy="417267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400" b="1" dirty="0">
                <a:solidFill>
                  <a:schemeClr val="tx1"/>
                </a:solidFill>
              </a:rPr>
              <a:t>Baseline</a:t>
            </a:r>
          </a:p>
        </p:txBody>
      </p:sp>
    </p:spTree>
    <p:extLst>
      <p:ext uri="{BB962C8B-B14F-4D97-AF65-F5344CB8AC3E}">
        <p14:creationId xmlns:p14="http://schemas.microsoft.com/office/powerpoint/2010/main" val="41322533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0BA8B9EA-E4C3-856E-F950-035DD5144F08}"/>
              </a:ext>
            </a:extLst>
          </p:cNvPr>
          <p:cNvSpPr/>
          <p:nvPr/>
        </p:nvSpPr>
        <p:spPr>
          <a:xfrm>
            <a:off x="209789" y="1580353"/>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D4E4EFA4-5409-D8CF-A092-AAE9A94A1950}"/>
              </a:ext>
            </a:extLst>
          </p:cNvPr>
          <p:cNvSpPr txBox="1"/>
          <p:nvPr/>
        </p:nvSpPr>
        <p:spPr>
          <a:xfrm>
            <a:off x="1232410" y="1123463"/>
            <a:ext cx="9984948" cy="461665"/>
          </a:xfrm>
          <a:prstGeom prst="rect">
            <a:avLst/>
          </a:prstGeom>
          <a:noFill/>
        </p:spPr>
        <p:txBody>
          <a:bodyPr wrap="square">
            <a:spAutoFit/>
          </a:bodyPr>
          <a:lstStyle/>
          <a:p>
            <a:pPr algn="ctr">
              <a:tabLst>
                <a:tab pos="1231265" algn="l"/>
              </a:tabLst>
            </a:pPr>
            <a:r>
              <a:rPr lang="en-GB" sz="2400" b="1" dirty="0">
                <a:solidFill>
                  <a:srgbClr val="003A52"/>
                </a:solidFill>
                <a:latin typeface="Constantia" panose="02030602050306030303" pitchFamily="18" charset="0"/>
                <a:ea typeface="Times New Roman" panose="02020603050405020304" pitchFamily="18" charset="0"/>
              </a:rPr>
              <a:t>Study population: </a:t>
            </a:r>
            <a:r>
              <a:rPr lang="en-GB" sz="2400" b="1" dirty="0">
                <a:solidFill>
                  <a:srgbClr val="DA3EA6"/>
                </a:solidFill>
                <a:effectLst/>
                <a:latin typeface="Constantia" panose="02030602050306030303" pitchFamily="18" charset="0"/>
                <a:ea typeface="Times New Roman" panose="02020603050405020304" pitchFamily="18" charset="0"/>
              </a:rPr>
              <a:t>Clusters </a:t>
            </a:r>
            <a:r>
              <a:rPr lang="en-GB" sz="2400" b="1" dirty="0">
                <a:solidFill>
                  <a:srgbClr val="003A52"/>
                </a:solidFill>
                <a:effectLst/>
                <a:latin typeface="Constantia" panose="02030602050306030303" pitchFamily="18" charset="0"/>
                <a:ea typeface="Times New Roman" panose="02020603050405020304" pitchFamily="18" charset="0"/>
              </a:rPr>
              <a:t>and MD </a:t>
            </a:r>
            <a:r>
              <a:rPr lang="en-GB" sz="2400" b="1" dirty="0">
                <a:solidFill>
                  <a:srgbClr val="DA3EA6"/>
                </a:solidFill>
                <a:effectLst/>
                <a:latin typeface="Constantia" panose="02030602050306030303" pitchFamily="18" charset="0"/>
                <a:ea typeface="Times New Roman" panose="02020603050405020304" pitchFamily="18" charset="0"/>
              </a:rPr>
              <a:t>Profiles</a:t>
            </a:r>
            <a:endParaRPr lang="en-GB" sz="2400" dirty="0">
              <a:solidFill>
                <a:srgbClr val="DA3EA6"/>
              </a:solidFill>
              <a:effectLst/>
              <a:latin typeface="Constantia" panose="02030602050306030303" pitchFamily="18" charset="0"/>
              <a:ea typeface="Times New Roman" panose="02020603050405020304" pitchFamily="18" charset="0"/>
            </a:endParaRPr>
          </a:p>
        </p:txBody>
      </p:sp>
      <p:graphicFrame>
        <p:nvGraphicFramePr>
          <p:cNvPr id="7" name="Tabella 6">
            <a:extLst>
              <a:ext uri="{FF2B5EF4-FFF2-40B4-BE49-F238E27FC236}">
                <a16:creationId xmlns:a16="http://schemas.microsoft.com/office/drawing/2014/main" id="{D03FC06A-D4CF-B284-D0A6-940E0E15C96B}"/>
              </a:ext>
            </a:extLst>
          </p:cNvPr>
          <p:cNvGraphicFramePr>
            <a:graphicFrameLocks noGrp="1"/>
          </p:cNvGraphicFramePr>
          <p:nvPr/>
        </p:nvGraphicFramePr>
        <p:xfrm>
          <a:off x="3286294" y="5325742"/>
          <a:ext cx="6224842" cy="1200684"/>
        </p:xfrm>
        <a:graphic>
          <a:graphicData uri="http://schemas.openxmlformats.org/drawingml/2006/table">
            <a:tbl>
              <a:tblPr firstRow="1" bandRow="1">
                <a:tableStyleId>{5C22544A-7EE6-4342-B048-85BDC9FD1C3A}</a:tableStyleId>
              </a:tblPr>
              <a:tblGrid>
                <a:gridCol w="1463271">
                  <a:extLst>
                    <a:ext uri="{9D8B030D-6E8A-4147-A177-3AD203B41FA5}">
                      <a16:colId xmlns:a16="http://schemas.microsoft.com/office/drawing/2014/main" val="1880114420"/>
                    </a:ext>
                  </a:extLst>
                </a:gridCol>
                <a:gridCol w="1601682">
                  <a:extLst>
                    <a:ext uri="{9D8B030D-6E8A-4147-A177-3AD203B41FA5}">
                      <a16:colId xmlns:a16="http://schemas.microsoft.com/office/drawing/2014/main" val="1333648601"/>
                    </a:ext>
                  </a:extLst>
                </a:gridCol>
                <a:gridCol w="1585732">
                  <a:extLst>
                    <a:ext uri="{9D8B030D-6E8A-4147-A177-3AD203B41FA5}">
                      <a16:colId xmlns:a16="http://schemas.microsoft.com/office/drawing/2014/main" val="1671678577"/>
                    </a:ext>
                  </a:extLst>
                </a:gridCol>
                <a:gridCol w="1574157">
                  <a:extLst>
                    <a:ext uri="{9D8B030D-6E8A-4147-A177-3AD203B41FA5}">
                      <a16:colId xmlns:a16="http://schemas.microsoft.com/office/drawing/2014/main" val="1609336082"/>
                    </a:ext>
                  </a:extLst>
                </a:gridCol>
              </a:tblGrid>
              <a:tr h="164554">
                <a:tc>
                  <a:txBody>
                    <a:bodyPr/>
                    <a:lstStyle/>
                    <a:p>
                      <a:endParaRPr lang="it-IT" sz="800" dirty="0"/>
                    </a:p>
                  </a:txBody>
                  <a:tcPr>
                    <a:solidFill>
                      <a:schemeClr val="accent1">
                        <a:lumMod val="20000"/>
                        <a:lumOff val="80000"/>
                      </a:schemeClr>
                    </a:solidFill>
                  </a:tcPr>
                </a:tc>
                <a:tc>
                  <a:txBody>
                    <a:bodyPr/>
                    <a:lstStyle/>
                    <a:p>
                      <a:endParaRPr lang="it-IT" sz="800" dirty="0"/>
                    </a:p>
                  </a:txBody>
                  <a:tcPr>
                    <a:solidFill>
                      <a:schemeClr val="accent1">
                        <a:lumMod val="20000"/>
                        <a:lumOff val="80000"/>
                      </a:schemeClr>
                    </a:solidFill>
                  </a:tcPr>
                </a:tc>
                <a:tc>
                  <a:txBody>
                    <a:bodyPr/>
                    <a:lstStyle/>
                    <a:p>
                      <a:endParaRPr lang="it-IT" sz="800" dirty="0"/>
                    </a:p>
                  </a:txBody>
                  <a:tcPr>
                    <a:solidFill>
                      <a:schemeClr val="accent1">
                        <a:lumMod val="20000"/>
                        <a:lumOff val="80000"/>
                      </a:schemeClr>
                    </a:solidFill>
                  </a:tcPr>
                </a:tc>
                <a:tc>
                  <a:txBody>
                    <a:bodyPr/>
                    <a:lstStyle/>
                    <a:p>
                      <a:endParaRPr lang="it-IT" sz="800" dirty="0"/>
                    </a:p>
                  </a:txBody>
                  <a:tcPr>
                    <a:solidFill>
                      <a:schemeClr val="accent1">
                        <a:lumMod val="20000"/>
                        <a:lumOff val="80000"/>
                      </a:schemeClr>
                    </a:solidFill>
                  </a:tcPr>
                </a:tc>
                <a:extLst>
                  <a:ext uri="{0D108BD9-81ED-4DB2-BD59-A6C34878D82A}">
                    <a16:rowId xmlns:a16="http://schemas.microsoft.com/office/drawing/2014/main" val="2466274793"/>
                  </a:ext>
                </a:extLst>
              </a:tr>
              <a:tr h="164554">
                <a:tc>
                  <a:txBody>
                    <a:bodyPr/>
                    <a:lstStyle/>
                    <a:p>
                      <a:endParaRPr lang="it-IT" sz="4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extLst>
                  <a:ext uri="{0D108BD9-81ED-4DB2-BD59-A6C34878D82A}">
                    <a16:rowId xmlns:a16="http://schemas.microsoft.com/office/drawing/2014/main" val="1392657571"/>
                  </a:ext>
                </a:extLst>
              </a:tr>
              <a:tr h="164554">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bg1"/>
                    </a:solidFill>
                  </a:tcPr>
                </a:tc>
                <a:extLst>
                  <a:ext uri="{0D108BD9-81ED-4DB2-BD59-A6C34878D82A}">
                    <a16:rowId xmlns:a16="http://schemas.microsoft.com/office/drawing/2014/main" val="1569731048"/>
                  </a:ext>
                </a:extLst>
              </a:tr>
              <a:tr h="164554">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bg1"/>
                    </a:solidFill>
                  </a:tcPr>
                </a:tc>
                <a:extLst>
                  <a:ext uri="{0D108BD9-81ED-4DB2-BD59-A6C34878D82A}">
                    <a16:rowId xmlns:a16="http://schemas.microsoft.com/office/drawing/2014/main" val="146550951"/>
                  </a:ext>
                </a:extLst>
              </a:tr>
              <a:tr h="164554">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bg1"/>
                    </a:solidFill>
                  </a:tcPr>
                </a:tc>
                <a:extLst>
                  <a:ext uri="{0D108BD9-81ED-4DB2-BD59-A6C34878D82A}">
                    <a16:rowId xmlns:a16="http://schemas.microsoft.com/office/drawing/2014/main" val="272860339"/>
                  </a:ext>
                </a:extLst>
              </a:tr>
              <a:tr h="164554">
                <a:tc>
                  <a:txBody>
                    <a:bodyPr/>
                    <a:lstStyle/>
                    <a:p>
                      <a:endParaRPr lang="it-IT" sz="300" dirty="0"/>
                    </a:p>
                  </a:txBody>
                  <a:tcPr>
                    <a:solidFill>
                      <a:schemeClr val="bg1"/>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bg1"/>
                    </a:solidFill>
                  </a:tcPr>
                </a:tc>
                <a:tc>
                  <a:txBody>
                    <a:bodyPr/>
                    <a:lstStyle/>
                    <a:p>
                      <a:endParaRPr lang="it-IT" sz="300" dirty="0"/>
                    </a:p>
                  </a:txBody>
                  <a:tcPr>
                    <a:solidFill>
                      <a:schemeClr val="bg1"/>
                    </a:solidFill>
                  </a:tcPr>
                </a:tc>
                <a:extLst>
                  <a:ext uri="{0D108BD9-81ED-4DB2-BD59-A6C34878D82A}">
                    <a16:rowId xmlns:a16="http://schemas.microsoft.com/office/drawing/2014/main" val="2635048493"/>
                  </a:ext>
                </a:extLst>
              </a:tr>
              <a:tr h="164554">
                <a:tc>
                  <a:txBody>
                    <a:bodyPr/>
                    <a:lstStyle/>
                    <a:p>
                      <a:endParaRPr lang="it-IT" sz="300" dirty="0"/>
                    </a:p>
                  </a:txBody>
                  <a:tcPr>
                    <a:solidFill>
                      <a:schemeClr val="bg1"/>
                    </a:solidFill>
                  </a:tcPr>
                </a:tc>
                <a:tc>
                  <a:txBody>
                    <a:bodyPr/>
                    <a:lstStyle/>
                    <a:p>
                      <a:endParaRPr lang="it-IT" sz="300" dirty="0"/>
                    </a:p>
                  </a:txBody>
                  <a:tcPr>
                    <a:solidFill>
                      <a:schemeClr val="accent1">
                        <a:lumMod val="20000"/>
                        <a:lumOff val="80000"/>
                      </a:schemeClr>
                    </a:solidFill>
                  </a:tcPr>
                </a:tc>
                <a:tc>
                  <a:txBody>
                    <a:bodyPr/>
                    <a:lstStyle/>
                    <a:p>
                      <a:endParaRPr lang="it-IT" sz="300" dirty="0"/>
                    </a:p>
                  </a:txBody>
                  <a:tcPr>
                    <a:solidFill>
                      <a:schemeClr val="bg1"/>
                    </a:solidFill>
                  </a:tcPr>
                </a:tc>
                <a:tc>
                  <a:txBody>
                    <a:bodyPr/>
                    <a:lstStyle/>
                    <a:p>
                      <a:endParaRPr lang="it-IT" sz="300" dirty="0"/>
                    </a:p>
                  </a:txBody>
                  <a:tcPr>
                    <a:solidFill>
                      <a:schemeClr val="bg1"/>
                    </a:solidFill>
                  </a:tcPr>
                </a:tc>
                <a:extLst>
                  <a:ext uri="{0D108BD9-81ED-4DB2-BD59-A6C34878D82A}">
                    <a16:rowId xmlns:a16="http://schemas.microsoft.com/office/drawing/2014/main" val="3595467674"/>
                  </a:ext>
                </a:extLst>
              </a:tr>
            </a:tbl>
          </a:graphicData>
        </a:graphic>
      </p:graphicFrame>
      <p:sp>
        <p:nvSpPr>
          <p:cNvPr id="28" name="CasellaDiTesto 27">
            <a:extLst>
              <a:ext uri="{FF2B5EF4-FFF2-40B4-BE49-F238E27FC236}">
                <a16:creationId xmlns:a16="http://schemas.microsoft.com/office/drawing/2014/main" id="{5336E3CD-B92E-36B3-CE1E-EC7221D9EB50}"/>
              </a:ext>
            </a:extLst>
          </p:cNvPr>
          <p:cNvSpPr txBox="1"/>
          <p:nvPr/>
        </p:nvSpPr>
        <p:spPr>
          <a:xfrm>
            <a:off x="3214752" y="5249827"/>
            <a:ext cx="1526384"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 (one CMRF</a:t>
            </a:r>
            <a:endParaRPr lang="en-GB" sz="1000" b="1" dirty="0">
              <a:solidFill>
                <a:srgbClr val="003A52"/>
              </a:solidFill>
              <a:latin typeface="Constantia" panose="02030602050306030303" pitchFamily="18" charset="0"/>
              <a:cs typeface="Calibri" panose="020F0502020204030204" pitchFamily="34" charset="0"/>
            </a:endParaRPr>
          </a:p>
        </p:txBody>
      </p:sp>
      <p:sp>
        <p:nvSpPr>
          <p:cNvPr id="30" name="CasellaDiTesto 29">
            <a:extLst>
              <a:ext uri="{FF2B5EF4-FFF2-40B4-BE49-F238E27FC236}">
                <a16:creationId xmlns:a16="http://schemas.microsoft.com/office/drawing/2014/main" id="{9926A3CB-9CEF-A4EC-CB57-7F61A7E7F8CA}"/>
              </a:ext>
            </a:extLst>
          </p:cNvPr>
          <p:cNvSpPr txBox="1"/>
          <p:nvPr/>
        </p:nvSpPr>
        <p:spPr>
          <a:xfrm>
            <a:off x="3163059" y="4986826"/>
            <a:ext cx="6349109" cy="234794"/>
          </a:xfrm>
          <a:prstGeom prst="rect">
            <a:avLst/>
          </a:prstGeom>
          <a:solidFill>
            <a:srgbClr val="003A52"/>
          </a:solidFill>
        </p:spPr>
        <p:txBody>
          <a:bodyPr wrap="square">
            <a:spAutoFit/>
          </a:bodyPr>
          <a:lstStyle/>
          <a:p>
            <a:pPr algn="ctr"/>
            <a:r>
              <a:rPr lang="en-GB" sz="900" b="1" kern="0" dirty="0">
                <a:solidFill>
                  <a:schemeClr val="bg1"/>
                </a:solidFill>
                <a:latin typeface="Constantia" panose="02030602050306030303" pitchFamily="18" charset="0"/>
                <a:ea typeface="Times New Roman" panose="02020603050405020304" pitchFamily="18" charset="0"/>
                <a:cs typeface="Calibri" panose="020F0502020204030204" pitchFamily="34" charset="0"/>
              </a:rPr>
              <a:t>Individual MD profile</a:t>
            </a:r>
            <a:endParaRPr lang="en-GB" sz="900" b="1" dirty="0">
              <a:solidFill>
                <a:schemeClr val="bg1"/>
              </a:solidFill>
              <a:latin typeface="Constantia" panose="02030602050306030303" pitchFamily="18" charset="0"/>
              <a:cs typeface="Calibri" panose="020F0502020204030204" pitchFamily="34" charset="0"/>
            </a:endParaRPr>
          </a:p>
        </p:txBody>
      </p:sp>
      <p:sp>
        <p:nvSpPr>
          <p:cNvPr id="31" name="CasellaDiTesto 30">
            <a:extLst>
              <a:ext uri="{FF2B5EF4-FFF2-40B4-BE49-F238E27FC236}">
                <a16:creationId xmlns:a16="http://schemas.microsoft.com/office/drawing/2014/main" id="{35C7D3C0-B3D3-BB18-45AA-B1F0822C68EB}"/>
              </a:ext>
            </a:extLst>
          </p:cNvPr>
          <p:cNvSpPr txBox="1"/>
          <p:nvPr/>
        </p:nvSpPr>
        <p:spPr>
          <a:xfrm>
            <a:off x="4797791" y="5249498"/>
            <a:ext cx="1548839"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II ( two CMRFs)</a:t>
            </a:r>
            <a:endParaRPr lang="en-GB" sz="1000" b="1" dirty="0">
              <a:solidFill>
                <a:srgbClr val="003A52"/>
              </a:solidFill>
              <a:latin typeface="Constantia" panose="02030602050306030303" pitchFamily="18" charset="0"/>
              <a:cs typeface="Calibri" panose="020F0502020204030204" pitchFamily="34" charset="0"/>
            </a:endParaRPr>
          </a:p>
        </p:txBody>
      </p:sp>
      <p:sp>
        <p:nvSpPr>
          <p:cNvPr id="32" name="CasellaDiTesto 31">
            <a:extLst>
              <a:ext uri="{FF2B5EF4-FFF2-40B4-BE49-F238E27FC236}">
                <a16:creationId xmlns:a16="http://schemas.microsoft.com/office/drawing/2014/main" id="{D8587A2A-C3C4-04AA-836B-ECDA415FE6C8}"/>
              </a:ext>
            </a:extLst>
          </p:cNvPr>
          <p:cNvSpPr txBox="1"/>
          <p:nvPr/>
        </p:nvSpPr>
        <p:spPr>
          <a:xfrm>
            <a:off x="6395014" y="5249498"/>
            <a:ext cx="1524500"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III (three CMRFs)</a:t>
            </a:r>
            <a:endParaRPr lang="en-GB" sz="1000" b="1" dirty="0">
              <a:solidFill>
                <a:srgbClr val="003A52"/>
              </a:solidFill>
              <a:latin typeface="Constantia" panose="02030602050306030303" pitchFamily="18" charset="0"/>
              <a:cs typeface="Calibri" panose="020F0502020204030204" pitchFamily="34" charset="0"/>
            </a:endParaRPr>
          </a:p>
        </p:txBody>
      </p:sp>
      <p:sp>
        <p:nvSpPr>
          <p:cNvPr id="33" name="CasellaDiTesto 32">
            <a:extLst>
              <a:ext uri="{FF2B5EF4-FFF2-40B4-BE49-F238E27FC236}">
                <a16:creationId xmlns:a16="http://schemas.microsoft.com/office/drawing/2014/main" id="{067FA620-822E-CD91-93A7-D720B21204A9}"/>
              </a:ext>
            </a:extLst>
          </p:cNvPr>
          <p:cNvSpPr txBox="1"/>
          <p:nvPr/>
        </p:nvSpPr>
        <p:spPr>
          <a:xfrm>
            <a:off x="7956323" y="5239566"/>
            <a:ext cx="1524500"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IV four CMRFs)</a:t>
            </a:r>
            <a:endParaRPr lang="en-GB" sz="1000" b="1" dirty="0">
              <a:solidFill>
                <a:srgbClr val="003A52"/>
              </a:solidFill>
              <a:latin typeface="Constantia" panose="02030602050306030303" pitchFamily="18" charset="0"/>
              <a:cs typeface="Calibri" panose="020F0502020204030204" pitchFamily="34" charset="0"/>
            </a:endParaRPr>
          </a:p>
        </p:txBody>
      </p:sp>
      <p:sp>
        <p:nvSpPr>
          <p:cNvPr id="37" name="CasellaDiTesto 36">
            <a:extLst>
              <a:ext uri="{FF2B5EF4-FFF2-40B4-BE49-F238E27FC236}">
                <a16:creationId xmlns:a16="http://schemas.microsoft.com/office/drawing/2014/main" id="{0DD85164-A78B-59FA-3379-11DBF27CFBD1}"/>
              </a:ext>
            </a:extLst>
          </p:cNvPr>
          <p:cNvSpPr txBox="1"/>
          <p:nvPr/>
        </p:nvSpPr>
        <p:spPr>
          <a:xfrm>
            <a:off x="3196458" y="5488555"/>
            <a:ext cx="1264918" cy="769441"/>
          </a:xfrm>
          <a:prstGeom prst="rect">
            <a:avLst/>
          </a:prstGeom>
          <a:noFill/>
        </p:spPr>
        <p:txBody>
          <a:bodyPr wrap="square" rtlCol="0">
            <a:spAutoFit/>
          </a:bodyPr>
          <a:lstStyle/>
          <a:p>
            <a:pPr algn="ctr"/>
            <a:r>
              <a:rPr lang="en-GB" sz="1100" dirty="0">
                <a:solidFill>
                  <a:srgbClr val="003A52"/>
                </a:solidFill>
                <a:latin typeface="Constantia" panose="02030602050306030303" pitchFamily="18" charset="0"/>
              </a:rPr>
              <a:t>Obe (n.130)</a:t>
            </a:r>
          </a:p>
          <a:p>
            <a:pPr algn="ctr"/>
            <a:r>
              <a:rPr lang="en-GB" sz="1100" dirty="0">
                <a:solidFill>
                  <a:srgbClr val="003A52"/>
                </a:solidFill>
                <a:latin typeface="Constantia" panose="02030602050306030303" pitchFamily="18" charset="0"/>
              </a:rPr>
              <a:t>Gly (n.40)</a:t>
            </a:r>
          </a:p>
          <a:p>
            <a:pPr algn="ctr"/>
            <a:r>
              <a:rPr lang="en-GB" sz="1100" dirty="0">
                <a:solidFill>
                  <a:srgbClr val="003A52"/>
                </a:solidFill>
                <a:latin typeface="Constantia" panose="02030602050306030303" pitchFamily="18" charset="0"/>
              </a:rPr>
              <a:t>Lip (n.91)</a:t>
            </a:r>
          </a:p>
          <a:p>
            <a:pPr algn="ctr"/>
            <a:r>
              <a:rPr lang="en-GB" sz="1100" dirty="0">
                <a:solidFill>
                  <a:srgbClr val="003A52"/>
                </a:solidFill>
                <a:latin typeface="Constantia" panose="02030602050306030303" pitchFamily="18" charset="0"/>
              </a:rPr>
              <a:t>Press (n.50)</a:t>
            </a:r>
          </a:p>
        </p:txBody>
      </p:sp>
      <p:sp>
        <p:nvSpPr>
          <p:cNvPr id="39" name="CasellaDiTesto 38">
            <a:extLst>
              <a:ext uri="{FF2B5EF4-FFF2-40B4-BE49-F238E27FC236}">
                <a16:creationId xmlns:a16="http://schemas.microsoft.com/office/drawing/2014/main" id="{4036F507-E104-192D-E4D4-0DFD14867597}"/>
              </a:ext>
            </a:extLst>
          </p:cNvPr>
          <p:cNvSpPr txBox="1"/>
          <p:nvPr/>
        </p:nvSpPr>
        <p:spPr>
          <a:xfrm>
            <a:off x="4827457" y="5476981"/>
            <a:ext cx="1375211" cy="1107996"/>
          </a:xfrm>
          <a:prstGeom prst="rect">
            <a:avLst/>
          </a:prstGeom>
          <a:noFill/>
        </p:spPr>
        <p:txBody>
          <a:bodyPr wrap="square" rtlCol="0">
            <a:spAutoFit/>
          </a:bodyPr>
          <a:lstStyle/>
          <a:p>
            <a:pPr algn="ctr"/>
            <a:r>
              <a:rPr lang="en-GB" sz="1100" dirty="0">
                <a:solidFill>
                  <a:srgbClr val="003A52"/>
                </a:solidFill>
                <a:latin typeface="Constantia" panose="02030602050306030303" pitchFamily="18" charset="0"/>
              </a:rPr>
              <a:t>Obe + Gly (n.140)</a:t>
            </a:r>
          </a:p>
          <a:p>
            <a:pPr algn="ctr"/>
            <a:r>
              <a:rPr lang="en-GB" sz="1100" dirty="0">
                <a:solidFill>
                  <a:srgbClr val="003A52"/>
                </a:solidFill>
                <a:latin typeface="Constantia" panose="02030602050306030303" pitchFamily="18" charset="0"/>
              </a:rPr>
              <a:t>Obe + Lip (n.120)</a:t>
            </a:r>
          </a:p>
          <a:p>
            <a:pPr algn="ctr"/>
            <a:r>
              <a:rPr lang="en-GB" sz="1100" dirty="0">
                <a:solidFill>
                  <a:srgbClr val="003A52"/>
                </a:solidFill>
                <a:latin typeface="Constantia" panose="02030602050306030303" pitchFamily="18" charset="0"/>
              </a:rPr>
              <a:t>Obe + Press (n.150)</a:t>
            </a:r>
          </a:p>
          <a:p>
            <a:pPr algn="ctr"/>
            <a:r>
              <a:rPr lang="en-GB" sz="1100" dirty="0">
                <a:solidFill>
                  <a:srgbClr val="003A52"/>
                </a:solidFill>
                <a:latin typeface="Constantia" panose="02030602050306030303" pitchFamily="18" charset="0"/>
              </a:rPr>
              <a:t>Gly + Lip (n.130)</a:t>
            </a:r>
          </a:p>
          <a:p>
            <a:pPr algn="ctr"/>
            <a:r>
              <a:rPr lang="en-GB" sz="1100" dirty="0">
                <a:solidFill>
                  <a:srgbClr val="003A52"/>
                </a:solidFill>
                <a:latin typeface="Constantia" panose="02030602050306030303" pitchFamily="18" charset="0"/>
              </a:rPr>
              <a:t>Gly + Press (n.140)</a:t>
            </a:r>
          </a:p>
          <a:p>
            <a:pPr algn="ctr"/>
            <a:r>
              <a:rPr lang="en-GB" sz="1100" dirty="0">
                <a:solidFill>
                  <a:srgbClr val="003A52"/>
                </a:solidFill>
                <a:latin typeface="Constantia" panose="02030602050306030303" pitchFamily="18" charset="0"/>
              </a:rPr>
              <a:t>Lip + Press (n.160)</a:t>
            </a:r>
          </a:p>
        </p:txBody>
      </p:sp>
      <p:sp>
        <p:nvSpPr>
          <p:cNvPr id="40" name="CasellaDiTesto 39">
            <a:extLst>
              <a:ext uri="{FF2B5EF4-FFF2-40B4-BE49-F238E27FC236}">
                <a16:creationId xmlns:a16="http://schemas.microsoft.com/office/drawing/2014/main" id="{50AA6736-0597-29FF-6155-7233D4F991FA}"/>
              </a:ext>
            </a:extLst>
          </p:cNvPr>
          <p:cNvSpPr txBox="1"/>
          <p:nvPr/>
        </p:nvSpPr>
        <p:spPr>
          <a:xfrm>
            <a:off x="6291863" y="5472573"/>
            <a:ext cx="1716846" cy="769441"/>
          </a:xfrm>
          <a:prstGeom prst="rect">
            <a:avLst/>
          </a:prstGeom>
          <a:noFill/>
        </p:spPr>
        <p:txBody>
          <a:bodyPr wrap="square" rtlCol="0">
            <a:spAutoFit/>
          </a:bodyPr>
          <a:lstStyle/>
          <a:p>
            <a:pPr algn="ctr"/>
            <a:r>
              <a:rPr lang="en-GB" sz="1100" dirty="0">
                <a:solidFill>
                  <a:srgbClr val="003A52"/>
                </a:solidFill>
                <a:latin typeface="Constantia" panose="02030602050306030303" pitchFamily="18" charset="0"/>
              </a:rPr>
              <a:t>Obe + Gly + Lip (n. 190)</a:t>
            </a:r>
          </a:p>
          <a:p>
            <a:r>
              <a:rPr lang="en-GB" sz="1100" dirty="0">
                <a:solidFill>
                  <a:srgbClr val="003A52"/>
                </a:solidFill>
                <a:latin typeface="Constantia" panose="02030602050306030303" pitchFamily="18" charset="0"/>
              </a:rPr>
              <a:t>Obe + Lip + Press (n.170)</a:t>
            </a:r>
          </a:p>
          <a:p>
            <a:r>
              <a:rPr lang="en-GB" sz="1100" dirty="0">
                <a:solidFill>
                  <a:srgbClr val="003A52"/>
                </a:solidFill>
                <a:latin typeface="Constantia" panose="02030602050306030303" pitchFamily="18" charset="0"/>
              </a:rPr>
              <a:t>Obe + Gly + Press (n.140)</a:t>
            </a:r>
          </a:p>
          <a:p>
            <a:r>
              <a:rPr lang="en-GB" sz="1100" dirty="0">
                <a:solidFill>
                  <a:srgbClr val="003A52"/>
                </a:solidFill>
                <a:latin typeface="Constantia" panose="02030602050306030303" pitchFamily="18" charset="0"/>
              </a:rPr>
              <a:t>Gly + Lip + Press (n.180)</a:t>
            </a:r>
          </a:p>
        </p:txBody>
      </p:sp>
      <p:sp>
        <p:nvSpPr>
          <p:cNvPr id="41" name="CasellaDiTesto 40">
            <a:extLst>
              <a:ext uri="{FF2B5EF4-FFF2-40B4-BE49-F238E27FC236}">
                <a16:creationId xmlns:a16="http://schemas.microsoft.com/office/drawing/2014/main" id="{27C59F90-85C4-CB38-E83D-EFE2959D768E}"/>
              </a:ext>
            </a:extLst>
          </p:cNvPr>
          <p:cNvSpPr txBox="1"/>
          <p:nvPr/>
        </p:nvSpPr>
        <p:spPr>
          <a:xfrm>
            <a:off x="7928247" y="5488556"/>
            <a:ext cx="1650153" cy="261610"/>
          </a:xfrm>
          <a:prstGeom prst="rect">
            <a:avLst/>
          </a:prstGeom>
          <a:noFill/>
        </p:spPr>
        <p:txBody>
          <a:bodyPr wrap="square" rtlCol="0">
            <a:spAutoFit/>
          </a:bodyPr>
          <a:lstStyle/>
          <a:p>
            <a:pPr algn="ctr"/>
            <a:r>
              <a:rPr lang="en-GB" sz="1100" dirty="0">
                <a:solidFill>
                  <a:srgbClr val="003A52"/>
                </a:solidFill>
                <a:latin typeface="Constantia" panose="02030602050306030303" pitchFamily="18" charset="0"/>
              </a:rPr>
              <a:t>Obe + Gly + Lip + Press</a:t>
            </a:r>
          </a:p>
        </p:txBody>
      </p:sp>
      <p:pic>
        <p:nvPicPr>
          <p:cNvPr id="60" name="Immagine 59">
            <a:extLst>
              <a:ext uri="{FF2B5EF4-FFF2-40B4-BE49-F238E27FC236}">
                <a16:creationId xmlns:a16="http://schemas.microsoft.com/office/drawing/2014/main" id="{3ABD7FEF-4C9D-DD96-F250-6A5C8B9B83C1}"/>
              </a:ext>
            </a:extLst>
          </p:cNvPr>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3296688" y="2294506"/>
            <a:ext cx="3176966" cy="2075618"/>
          </a:xfrm>
          <a:prstGeom prst="rect">
            <a:avLst/>
          </a:prstGeom>
        </p:spPr>
      </p:pic>
      <p:pic>
        <p:nvPicPr>
          <p:cNvPr id="61" name="Immagine 60">
            <a:extLst>
              <a:ext uri="{FF2B5EF4-FFF2-40B4-BE49-F238E27FC236}">
                <a16:creationId xmlns:a16="http://schemas.microsoft.com/office/drawing/2014/main" id="{A073C6FB-BD02-4F7E-6892-9AE5EAF359B1}"/>
              </a:ext>
            </a:extLst>
          </p:cNvPr>
          <p:cNvPicPr>
            <a:picLocks noChangeAspect="1"/>
          </p:cNvPicPr>
          <p:nvPr/>
        </p:nvPicPr>
        <p:blipFill rotWithShape="1">
          <a:blip r:embed="rId4">
            <a:clrChange>
              <a:clrFrom>
                <a:srgbClr val="FFFFFF"/>
              </a:clrFrom>
              <a:clrTo>
                <a:srgbClr val="FFFFFF">
                  <a:alpha val="0"/>
                </a:srgbClr>
              </a:clrTo>
            </a:clrChange>
          </a:blip>
          <a:srcRect l="48151"/>
          <a:stretch/>
        </p:blipFill>
        <p:spPr>
          <a:xfrm>
            <a:off x="5599385" y="2114429"/>
            <a:ext cx="1349895" cy="2503414"/>
          </a:xfrm>
          <a:prstGeom prst="rect">
            <a:avLst/>
          </a:prstGeom>
        </p:spPr>
      </p:pic>
      <p:sp>
        <p:nvSpPr>
          <p:cNvPr id="62" name="Rettangolo 61">
            <a:extLst>
              <a:ext uri="{FF2B5EF4-FFF2-40B4-BE49-F238E27FC236}">
                <a16:creationId xmlns:a16="http://schemas.microsoft.com/office/drawing/2014/main" id="{FFB5CD0D-1E35-3DC2-F361-7877297D2488}"/>
              </a:ext>
            </a:extLst>
          </p:cNvPr>
          <p:cNvSpPr/>
          <p:nvPr/>
        </p:nvSpPr>
        <p:spPr>
          <a:xfrm rot="20136418">
            <a:off x="6477421" y="2408122"/>
            <a:ext cx="972000" cy="3600"/>
          </a:xfrm>
          <a:prstGeom prst="rect">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3" name="Rettangolo 62">
            <a:extLst>
              <a:ext uri="{FF2B5EF4-FFF2-40B4-BE49-F238E27FC236}">
                <a16:creationId xmlns:a16="http://schemas.microsoft.com/office/drawing/2014/main" id="{7483493D-4FAE-D097-02CE-1BA321A87DCA}"/>
              </a:ext>
            </a:extLst>
          </p:cNvPr>
          <p:cNvSpPr/>
          <p:nvPr/>
        </p:nvSpPr>
        <p:spPr>
          <a:xfrm rot="2642032">
            <a:off x="6436643" y="4316993"/>
            <a:ext cx="1080000" cy="3600"/>
          </a:xfrm>
          <a:prstGeom prst="rect">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4" name="CasellaDiTesto 63">
            <a:extLst>
              <a:ext uri="{FF2B5EF4-FFF2-40B4-BE49-F238E27FC236}">
                <a16:creationId xmlns:a16="http://schemas.microsoft.com/office/drawing/2014/main" id="{0BF69590-2CD4-74F9-4D37-5AD378CBA1BB}"/>
              </a:ext>
            </a:extLst>
          </p:cNvPr>
          <p:cNvSpPr txBox="1"/>
          <p:nvPr/>
        </p:nvSpPr>
        <p:spPr>
          <a:xfrm>
            <a:off x="7415600" y="2044979"/>
            <a:ext cx="1526384"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    I (one CMRF)</a:t>
            </a:r>
            <a:endParaRPr lang="en-GB" sz="1000" b="1" dirty="0">
              <a:solidFill>
                <a:srgbClr val="003A52"/>
              </a:solidFill>
              <a:latin typeface="Constantia" panose="02030602050306030303" pitchFamily="18" charset="0"/>
              <a:cs typeface="Calibri" panose="020F0502020204030204" pitchFamily="34" charset="0"/>
            </a:endParaRPr>
          </a:p>
        </p:txBody>
      </p:sp>
      <p:sp>
        <p:nvSpPr>
          <p:cNvPr id="65" name="CasellaDiTesto 64">
            <a:extLst>
              <a:ext uri="{FF2B5EF4-FFF2-40B4-BE49-F238E27FC236}">
                <a16:creationId xmlns:a16="http://schemas.microsoft.com/office/drawing/2014/main" id="{67ED9607-D1D1-E33C-3839-75E9424C6B22}"/>
              </a:ext>
            </a:extLst>
          </p:cNvPr>
          <p:cNvSpPr txBox="1"/>
          <p:nvPr/>
        </p:nvSpPr>
        <p:spPr>
          <a:xfrm>
            <a:off x="7404720" y="2959129"/>
            <a:ext cx="1548839"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II ( two CMRFs)</a:t>
            </a:r>
            <a:endParaRPr lang="en-GB" sz="1000" b="1" dirty="0">
              <a:solidFill>
                <a:srgbClr val="003A52"/>
              </a:solidFill>
              <a:latin typeface="Constantia" panose="02030602050306030303" pitchFamily="18" charset="0"/>
              <a:cs typeface="Calibri" panose="020F0502020204030204" pitchFamily="34" charset="0"/>
            </a:endParaRPr>
          </a:p>
        </p:txBody>
      </p:sp>
      <p:sp>
        <p:nvSpPr>
          <p:cNvPr id="66" name="CasellaDiTesto 65">
            <a:extLst>
              <a:ext uri="{FF2B5EF4-FFF2-40B4-BE49-F238E27FC236}">
                <a16:creationId xmlns:a16="http://schemas.microsoft.com/office/drawing/2014/main" id="{E4F813EA-AEC0-5C4D-2D2E-356F8DF29DED}"/>
              </a:ext>
            </a:extLst>
          </p:cNvPr>
          <p:cNvSpPr txBox="1"/>
          <p:nvPr/>
        </p:nvSpPr>
        <p:spPr>
          <a:xfrm>
            <a:off x="7429059" y="3491596"/>
            <a:ext cx="1524500"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III (three CMRFs)</a:t>
            </a:r>
            <a:endParaRPr lang="en-GB" sz="1000" b="1" dirty="0">
              <a:solidFill>
                <a:srgbClr val="003A52"/>
              </a:solidFill>
              <a:latin typeface="Constantia" panose="02030602050306030303" pitchFamily="18" charset="0"/>
              <a:cs typeface="Calibri" panose="020F0502020204030204" pitchFamily="34" charset="0"/>
            </a:endParaRPr>
          </a:p>
        </p:txBody>
      </p:sp>
      <p:sp>
        <p:nvSpPr>
          <p:cNvPr id="67" name="CasellaDiTesto 66">
            <a:extLst>
              <a:ext uri="{FF2B5EF4-FFF2-40B4-BE49-F238E27FC236}">
                <a16:creationId xmlns:a16="http://schemas.microsoft.com/office/drawing/2014/main" id="{251FEEB3-7EFB-F2BF-AC8E-31A5D0844EC1}"/>
              </a:ext>
            </a:extLst>
          </p:cNvPr>
          <p:cNvSpPr txBox="1"/>
          <p:nvPr/>
        </p:nvSpPr>
        <p:spPr>
          <a:xfrm>
            <a:off x="3183173" y="4201929"/>
            <a:ext cx="3176966" cy="230832"/>
          </a:xfrm>
          <a:prstGeom prst="rect">
            <a:avLst/>
          </a:prstGeom>
          <a:solidFill>
            <a:srgbClr val="003A52"/>
          </a:solidFill>
        </p:spPr>
        <p:txBody>
          <a:bodyPr wrap="square">
            <a:spAutoFit/>
          </a:bodyPr>
          <a:lstStyle/>
          <a:p>
            <a:pPr algn="ctr"/>
            <a:r>
              <a:rPr lang="en-GB" sz="900" b="1" kern="0" dirty="0">
                <a:solidFill>
                  <a:schemeClr val="bg1"/>
                </a:solidFill>
                <a:latin typeface="Constantia" panose="02030602050306030303" pitchFamily="18" charset="0"/>
                <a:ea typeface="Times New Roman" panose="02020603050405020304" pitchFamily="18" charset="0"/>
                <a:cs typeface="Calibri" panose="020F0502020204030204" pitchFamily="34" charset="0"/>
              </a:rPr>
              <a:t>Non-redundant permutation</a:t>
            </a:r>
            <a:endParaRPr lang="en-GB" sz="900" b="1" dirty="0">
              <a:solidFill>
                <a:schemeClr val="bg1"/>
              </a:solidFill>
              <a:latin typeface="Constantia" panose="02030602050306030303" pitchFamily="18" charset="0"/>
              <a:cs typeface="Calibri" panose="020F0502020204030204" pitchFamily="34" charset="0"/>
            </a:endParaRPr>
          </a:p>
        </p:txBody>
      </p:sp>
      <p:sp>
        <p:nvSpPr>
          <p:cNvPr id="68" name="CasellaDiTesto 67">
            <a:extLst>
              <a:ext uri="{FF2B5EF4-FFF2-40B4-BE49-F238E27FC236}">
                <a16:creationId xmlns:a16="http://schemas.microsoft.com/office/drawing/2014/main" id="{96427A23-4E16-3311-7B9A-B9ECD3FE4A4D}"/>
              </a:ext>
            </a:extLst>
          </p:cNvPr>
          <p:cNvSpPr txBox="1"/>
          <p:nvPr/>
        </p:nvSpPr>
        <p:spPr>
          <a:xfrm>
            <a:off x="3185696" y="2179090"/>
            <a:ext cx="3204000" cy="230832"/>
          </a:xfrm>
          <a:prstGeom prst="rect">
            <a:avLst/>
          </a:prstGeom>
          <a:solidFill>
            <a:srgbClr val="003A52"/>
          </a:solidFill>
        </p:spPr>
        <p:txBody>
          <a:bodyPr wrap="square">
            <a:spAutoFit/>
          </a:bodyPr>
          <a:lstStyle/>
          <a:p>
            <a:pPr algn="ctr"/>
            <a:r>
              <a:rPr lang="en-GB" sz="900" b="1" kern="0" dirty="0">
                <a:solidFill>
                  <a:schemeClr val="bg1"/>
                </a:solidFill>
                <a:latin typeface="Constantia" panose="02030602050306030303" pitchFamily="18" charset="0"/>
                <a:ea typeface="Times New Roman" panose="02020603050405020304" pitchFamily="18" charset="0"/>
                <a:cs typeface="Calibri" panose="020F0502020204030204" pitchFamily="34" charset="0"/>
              </a:rPr>
              <a:t>CMRFs combination - overlapping</a:t>
            </a:r>
            <a:endParaRPr lang="en-GB" sz="900" b="1" dirty="0">
              <a:solidFill>
                <a:schemeClr val="bg1"/>
              </a:solidFill>
              <a:latin typeface="Constantia" panose="02030602050306030303" pitchFamily="18" charset="0"/>
              <a:cs typeface="Calibri" panose="020F0502020204030204" pitchFamily="34" charset="0"/>
            </a:endParaRPr>
          </a:p>
        </p:txBody>
      </p:sp>
      <p:sp>
        <p:nvSpPr>
          <p:cNvPr id="69" name="CasellaDiTesto 68">
            <a:extLst>
              <a:ext uri="{FF2B5EF4-FFF2-40B4-BE49-F238E27FC236}">
                <a16:creationId xmlns:a16="http://schemas.microsoft.com/office/drawing/2014/main" id="{48F89F7F-6704-315B-19CA-D48A35B56E5E}"/>
              </a:ext>
            </a:extLst>
          </p:cNvPr>
          <p:cNvSpPr txBox="1"/>
          <p:nvPr/>
        </p:nvSpPr>
        <p:spPr>
          <a:xfrm>
            <a:off x="7404720" y="4603634"/>
            <a:ext cx="1548839" cy="246221"/>
          </a:xfrm>
          <a:prstGeom prst="rect">
            <a:avLst/>
          </a:prstGeom>
          <a:solidFill>
            <a:schemeClr val="accent2">
              <a:lumMod val="20000"/>
              <a:lumOff val="80000"/>
            </a:schemeClr>
          </a:solidFill>
          <a:effectLst>
            <a:glow rad="75477">
              <a:schemeClr val="accent1">
                <a:alpha val="40000"/>
              </a:schemeClr>
            </a:glow>
          </a:effectLst>
        </p:spPr>
        <p:txBody>
          <a:bodyPr wrap="square">
            <a:spAutoFit/>
          </a:bodyPr>
          <a:lstStyle/>
          <a:p>
            <a:pPr algn="ctr"/>
            <a:r>
              <a:rPr lang="en-GB" sz="1000" b="1" kern="0" dirty="0">
                <a:solidFill>
                  <a:srgbClr val="003A52"/>
                </a:solidFill>
                <a:latin typeface="Constantia" panose="02030602050306030303" pitchFamily="18" charset="0"/>
                <a:cs typeface="Calibri" panose="020F0502020204030204" pitchFamily="34" charset="0"/>
              </a:rPr>
              <a:t>IV (four CMRFs)</a:t>
            </a:r>
            <a:endParaRPr lang="en-GB" sz="1000" b="1" dirty="0">
              <a:solidFill>
                <a:srgbClr val="003A52"/>
              </a:solidFill>
              <a:latin typeface="Constantia" panose="02030602050306030303" pitchFamily="18" charset="0"/>
              <a:cs typeface="Calibri" panose="020F0502020204030204" pitchFamily="34" charset="0"/>
            </a:endParaRPr>
          </a:p>
        </p:txBody>
      </p:sp>
      <p:cxnSp>
        <p:nvCxnSpPr>
          <p:cNvPr id="70" name="Connettore 1 69">
            <a:extLst>
              <a:ext uri="{FF2B5EF4-FFF2-40B4-BE49-F238E27FC236}">
                <a16:creationId xmlns:a16="http://schemas.microsoft.com/office/drawing/2014/main" id="{FEA1562A-169D-09F7-D0FA-5289127EEEDD}"/>
              </a:ext>
            </a:extLst>
          </p:cNvPr>
          <p:cNvCxnSpPr>
            <a:cxnSpLocks/>
          </p:cNvCxnSpPr>
          <p:nvPr/>
        </p:nvCxnSpPr>
        <p:spPr>
          <a:xfrm>
            <a:off x="6745330" y="3596073"/>
            <a:ext cx="612000" cy="15090"/>
          </a:xfrm>
          <a:prstGeom prst="line">
            <a:avLst/>
          </a:prstGeom>
          <a:ln w="19050">
            <a:solidFill>
              <a:srgbClr val="003A52"/>
            </a:solidFill>
          </a:ln>
        </p:spPr>
        <p:style>
          <a:lnRef idx="1">
            <a:schemeClr val="accent1"/>
          </a:lnRef>
          <a:fillRef idx="0">
            <a:schemeClr val="accent1"/>
          </a:fillRef>
          <a:effectRef idx="0">
            <a:schemeClr val="accent1"/>
          </a:effectRef>
          <a:fontRef idx="minor">
            <a:schemeClr val="tx1"/>
          </a:fontRef>
        </p:style>
      </p:cxnSp>
      <p:sp>
        <p:nvSpPr>
          <p:cNvPr id="71" name="CasellaDiTesto 70">
            <a:extLst>
              <a:ext uri="{FF2B5EF4-FFF2-40B4-BE49-F238E27FC236}">
                <a16:creationId xmlns:a16="http://schemas.microsoft.com/office/drawing/2014/main" id="{BF2DE861-F7DC-E401-C41A-9516E5660BC5}"/>
              </a:ext>
            </a:extLst>
          </p:cNvPr>
          <p:cNvSpPr txBox="1"/>
          <p:nvPr/>
        </p:nvSpPr>
        <p:spPr>
          <a:xfrm>
            <a:off x="7392548" y="1771766"/>
            <a:ext cx="1584000" cy="230832"/>
          </a:xfrm>
          <a:prstGeom prst="rect">
            <a:avLst/>
          </a:prstGeom>
          <a:solidFill>
            <a:srgbClr val="003A52"/>
          </a:solidFill>
        </p:spPr>
        <p:txBody>
          <a:bodyPr wrap="square">
            <a:spAutoFit/>
          </a:bodyPr>
          <a:lstStyle/>
          <a:p>
            <a:pPr algn="ctr"/>
            <a:r>
              <a:rPr lang="en-GB" sz="900" b="1" kern="0" dirty="0">
                <a:solidFill>
                  <a:schemeClr val="bg1"/>
                </a:solidFill>
                <a:latin typeface="Constantia" panose="02030602050306030303" pitchFamily="18" charset="0"/>
                <a:ea typeface="Times New Roman" panose="02020603050405020304" pitchFamily="18" charset="0"/>
                <a:cs typeface="Calibri" panose="020F0502020204030204" pitchFamily="34" charset="0"/>
              </a:rPr>
              <a:t>Clusters</a:t>
            </a:r>
            <a:endParaRPr lang="en-GB" sz="900" b="1" dirty="0">
              <a:solidFill>
                <a:schemeClr val="bg1"/>
              </a:solidFill>
              <a:latin typeface="Constantia" panose="02030602050306030303" pitchFamily="18" charset="0"/>
              <a:cs typeface="Calibri" panose="020F0502020204030204" pitchFamily="34" charset="0"/>
            </a:endParaRPr>
          </a:p>
        </p:txBody>
      </p:sp>
      <p:sp>
        <p:nvSpPr>
          <p:cNvPr id="72" name="Rettangolo con angoli arrotondati 71">
            <a:extLst>
              <a:ext uri="{FF2B5EF4-FFF2-40B4-BE49-F238E27FC236}">
                <a16:creationId xmlns:a16="http://schemas.microsoft.com/office/drawing/2014/main" id="{AA515A84-6632-5647-7AC8-2FB2F428DA8C}"/>
              </a:ext>
            </a:extLst>
          </p:cNvPr>
          <p:cNvSpPr/>
          <p:nvPr/>
        </p:nvSpPr>
        <p:spPr>
          <a:xfrm>
            <a:off x="7390573" y="1759065"/>
            <a:ext cx="1585195" cy="3118077"/>
          </a:xfrm>
          <a:prstGeom prst="roundRect">
            <a:avLst>
              <a:gd name="adj" fmla="val 2219"/>
            </a:avLst>
          </a:prstGeom>
          <a:noFill/>
          <a:ln w="19050">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3" name="Rettangolo 72">
            <a:extLst>
              <a:ext uri="{FF2B5EF4-FFF2-40B4-BE49-F238E27FC236}">
                <a16:creationId xmlns:a16="http://schemas.microsoft.com/office/drawing/2014/main" id="{2A3EB92A-DF7D-E484-AC74-FE11AB5C8946}"/>
              </a:ext>
            </a:extLst>
          </p:cNvPr>
          <p:cNvSpPr/>
          <p:nvPr/>
        </p:nvSpPr>
        <p:spPr>
          <a:xfrm>
            <a:off x="3194730" y="2350339"/>
            <a:ext cx="36000" cy="1876004"/>
          </a:xfrm>
          <a:prstGeom prst="rect">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76" name="Connettore 1 75">
            <a:extLst>
              <a:ext uri="{FF2B5EF4-FFF2-40B4-BE49-F238E27FC236}">
                <a16:creationId xmlns:a16="http://schemas.microsoft.com/office/drawing/2014/main" id="{AF1B5BD2-7188-2C83-51B7-D6F2459707DD}"/>
              </a:ext>
            </a:extLst>
          </p:cNvPr>
          <p:cNvCxnSpPr>
            <a:cxnSpLocks/>
          </p:cNvCxnSpPr>
          <p:nvPr/>
        </p:nvCxnSpPr>
        <p:spPr>
          <a:xfrm>
            <a:off x="6761952" y="3088510"/>
            <a:ext cx="612000" cy="15090"/>
          </a:xfrm>
          <a:prstGeom prst="line">
            <a:avLst/>
          </a:prstGeom>
          <a:ln w="19050">
            <a:solidFill>
              <a:srgbClr val="003A52"/>
            </a:solidFill>
          </a:ln>
        </p:spPr>
        <p:style>
          <a:lnRef idx="1">
            <a:schemeClr val="accent1"/>
          </a:lnRef>
          <a:fillRef idx="0">
            <a:schemeClr val="accent1"/>
          </a:fillRef>
          <a:effectRef idx="0">
            <a:schemeClr val="accent1"/>
          </a:effectRef>
          <a:fontRef idx="minor">
            <a:schemeClr val="tx1"/>
          </a:fontRef>
        </p:style>
      </p:cxnSp>
      <p:sp>
        <p:nvSpPr>
          <p:cNvPr id="78" name="CasellaDiTesto 77">
            <a:extLst>
              <a:ext uri="{FF2B5EF4-FFF2-40B4-BE49-F238E27FC236}">
                <a16:creationId xmlns:a16="http://schemas.microsoft.com/office/drawing/2014/main" id="{4596015A-B5D8-D0F5-4780-1FCD9332E0E3}"/>
              </a:ext>
            </a:extLst>
          </p:cNvPr>
          <p:cNvSpPr txBox="1"/>
          <p:nvPr/>
        </p:nvSpPr>
        <p:spPr>
          <a:xfrm>
            <a:off x="8666993" y="1926441"/>
            <a:ext cx="1313895" cy="369332"/>
          </a:xfrm>
          <a:prstGeom prst="rect">
            <a:avLst/>
          </a:prstGeom>
          <a:noFill/>
        </p:spPr>
        <p:txBody>
          <a:bodyPr wrap="square">
            <a:spAutoFit/>
          </a:bodyPr>
          <a:lstStyle/>
          <a:p>
            <a:pPr algn="ctr">
              <a:tabLst>
                <a:tab pos="1231265" algn="l"/>
              </a:tabLst>
            </a:pPr>
            <a:r>
              <a:rPr lang="en-GB" b="1" dirty="0">
                <a:solidFill>
                  <a:srgbClr val="003A52"/>
                </a:solidFill>
                <a:effectLst/>
                <a:latin typeface="Constantia" panose="02030602050306030303" pitchFamily="18" charset="0"/>
                <a:ea typeface="Times New Roman" panose="02020603050405020304" pitchFamily="18" charset="0"/>
              </a:rPr>
              <a:t>n.311</a:t>
            </a:r>
            <a:endParaRPr lang="en-GB" dirty="0">
              <a:solidFill>
                <a:srgbClr val="003A52"/>
              </a:solidFill>
              <a:effectLst/>
              <a:latin typeface="Constantia" panose="02030602050306030303" pitchFamily="18" charset="0"/>
              <a:ea typeface="Times New Roman" panose="02020603050405020304" pitchFamily="18" charset="0"/>
            </a:endParaRPr>
          </a:p>
        </p:txBody>
      </p:sp>
      <p:sp>
        <p:nvSpPr>
          <p:cNvPr id="79" name="CasellaDiTesto 78">
            <a:extLst>
              <a:ext uri="{FF2B5EF4-FFF2-40B4-BE49-F238E27FC236}">
                <a16:creationId xmlns:a16="http://schemas.microsoft.com/office/drawing/2014/main" id="{531CA022-FD96-6998-56C2-4A7F3CD0F387}"/>
              </a:ext>
            </a:extLst>
          </p:cNvPr>
          <p:cNvSpPr txBox="1"/>
          <p:nvPr/>
        </p:nvSpPr>
        <p:spPr>
          <a:xfrm>
            <a:off x="8692392" y="2852431"/>
            <a:ext cx="1313895" cy="369332"/>
          </a:xfrm>
          <a:prstGeom prst="rect">
            <a:avLst/>
          </a:prstGeom>
          <a:noFill/>
        </p:spPr>
        <p:txBody>
          <a:bodyPr wrap="square">
            <a:spAutoFit/>
          </a:bodyPr>
          <a:lstStyle/>
          <a:p>
            <a:pPr algn="ctr">
              <a:tabLst>
                <a:tab pos="1231265" algn="l"/>
              </a:tabLst>
            </a:pPr>
            <a:r>
              <a:rPr lang="en-GB" b="1" dirty="0">
                <a:solidFill>
                  <a:srgbClr val="003A52"/>
                </a:solidFill>
                <a:effectLst/>
                <a:latin typeface="Constantia" panose="02030602050306030303" pitchFamily="18" charset="0"/>
                <a:ea typeface="Times New Roman" panose="02020603050405020304" pitchFamily="18" charset="0"/>
              </a:rPr>
              <a:t>n.840</a:t>
            </a:r>
            <a:endParaRPr lang="en-GB" dirty="0">
              <a:solidFill>
                <a:srgbClr val="003A52"/>
              </a:solidFill>
              <a:effectLst/>
              <a:latin typeface="Constantia" panose="02030602050306030303" pitchFamily="18" charset="0"/>
              <a:ea typeface="Times New Roman" panose="02020603050405020304" pitchFamily="18" charset="0"/>
            </a:endParaRPr>
          </a:p>
        </p:txBody>
      </p:sp>
      <p:sp>
        <p:nvSpPr>
          <p:cNvPr id="80" name="CasellaDiTesto 79">
            <a:extLst>
              <a:ext uri="{FF2B5EF4-FFF2-40B4-BE49-F238E27FC236}">
                <a16:creationId xmlns:a16="http://schemas.microsoft.com/office/drawing/2014/main" id="{881865B2-868D-8B9A-67A0-DE63F0EFB1D6}"/>
              </a:ext>
            </a:extLst>
          </p:cNvPr>
          <p:cNvSpPr txBox="1"/>
          <p:nvPr/>
        </p:nvSpPr>
        <p:spPr>
          <a:xfrm>
            <a:off x="8706021" y="3437082"/>
            <a:ext cx="1313895" cy="369332"/>
          </a:xfrm>
          <a:prstGeom prst="rect">
            <a:avLst/>
          </a:prstGeom>
          <a:noFill/>
        </p:spPr>
        <p:txBody>
          <a:bodyPr wrap="square">
            <a:spAutoFit/>
          </a:bodyPr>
          <a:lstStyle/>
          <a:p>
            <a:pPr algn="ctr">
              <a:tabLst>
                <a:tab pos="1231265" algn="l"/>
              </a:tabLst>
            </a:pPr>
            <a:r>
              <a:rPr lang="en-GB" b="1" dirty="0">
                <a:solidFill>
                  <a:srgbClr val="003A52"/>
                </a:solidFill>
                <a:effectLst/>
                <a:latin typeface="Constantia" panose="02030602050306030303" pitchFamily="18" charset="0"/>
                <a:ea typeface="Times New Roman" panose="02020603050405020304" pitchFamily="18" charset="0"/>
              </a:rPr>
              <a:t>n.680</a:t>
            </a:r>
            <a:endParaRPr lang="en-GB" dirty="0">
              <a:solidFill>
                <a:srgbClr val="003A52"/>
              </a:solidFill>
              <a:effectLst/>
              <a:latin typeface="Constantia" panose="02030602050306030303" pitchFamily="18" charset="0"/>
              <a:ea typeface="Times New Roman" panose="02020603050405020304" pitchFamily="18" charset="0"/>
            </a:endParaRPr>
          </a:p>
        </p:txBody>
      </p:sp>
      <p:sp>
        <p:nvSpPr>
          <p:cNvPr id="81" name="CasellaDiTesto 80">
            <a:extLst>
              <a:ext uri="{FF2B5EF4-FFF2-40B4-BE49-F238E27FC236}">
                <a16:creationId xmlns:a16="http://schemas.microsoft.com/office/drawing/2014/main" id="{4F2927B5-AE1C-9686-7059-E8A4943C4AFB}"/>
              </a:ext>
            </a:extLst>
          </p:cNvPr>
          <p:cNvSpPr txBox="1"/>
          <p:nvPr/>
        </p:nvSpPr>
        <p:spPr>
          <a:xfrm>
            <a:off x="8655955" y="4507102"/>
            <a:ext cx="1313895" cy="369332"/>
          </a:xfrm>
          <a:prstGeom prst="rect">
            <a:avLst/>
          </a:prstGeom>
          <a:noFill/>
        </p:spPr>
        <p:txBody>
          <a:bodyPr wrap="square">
            <a:spAutoFit/>
          </a:bodyPr>
          <a:lstStyle/>
          <a:p>
            <a:pPr algn="ctr">
              <a:tabLst>
                <a:tab pos="1231265" algn="l"/>
              </a:tabLst>
            </a:pPr>
            <a:r>
              <a:rPr lang="en-GB" b="1" dirty="0">
                <a:solidFill>
                  <a:srgbClr val="003A52"/>
                </a:solidFill>
                <a:effectLst/>
                <a:latin typeface="Constantia" panose="02030602050306030303" pitchFamily="18" charset="0"/>
                <a:ea typeface="Times New Roman" panose="02020603050405020304" pitchFamily="18" charset="0"/>
              </a:rPr>
              <a:t>n.90</a:t>
            </a:r>
            <a:endParaRPr lang="en-GB" dirty="0">
              <a:solidFill>
                <a:srgbClr val="003A52"/>
              </a:solidFill>
              <a:effectLst/>
              <a:latin typeface="Constantia" panose="02030602050306030303" pitchFamily="18" charset="0"/>
              <a:ea typeface="Times New Roman" panose="02020603050405020304" pitchFamily="18" charset="0"/>
            </a:endParaRPr>
          </a:p>
        </p:txBody>
      </p:sp>
      <p:pic>
        <p:nvPicPr>
          <p:cNvPr id="82" name="Immagine 81">
            <a:extLst>
              <a:ext uri="{FF2B5EF4-FFF2-40B4-BE49-F238E27FC236}">
                <a16:creationId xmlns:a16="http://schemas.microsoft.com/office/drawing/2014/main" id="{0795C771-6C15-58B0-4ACC-9C5DD7E86AB9}"/>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84133" y="3637869"/>
            <a:ext cx="1534778" cy="2288215"/>
          </a:xfrm>
          <a:prstGeom prst="rect">
            <a:avLst/>
          </a:prstGeom>
        </p:spPr>
      </p:pic>
      <p:sp>
        <p:nvSpPr>
          <p:cNvPr id="83" name="Rettangolo con angoli arrotondati 82">
            <a:extLst>
              <a:ext uri="{FF2B5EF4-FFF2-40B4-BE49-F238E27FC236}">
                <a16:creationId xmlns:a16="http://schemas.microsoft.com/office/drawing/2014/main" id="{335B6271-40FB-A5B7-4003-6D0187D262B8}"/>
              </a:ext>
            </a:extLst>
          </p:cNvPr>
          <p:cNvSpPr/>
          <p:nvPr/>
        </p:nvSpPr>
        <p:spPr>
          <a:xfrm>
            <a:off x="417336" y="5864986"/>
            <a:ext cx="1815231" cy="557648"/>
          </a:xfrm>
          <a:prstGeom prst="roundRect">
            <a:avLst>
              <a:gd name="adj" fmla="val 0"/>
            </a:avLst>
          </a:prstGeom>
          <a:solidFill>
            <a:schemeClr val="accent2">
              <a:lumMod val="20000"/>
              <a:lumOff val="80000"/>
              <a:alpha val="55535"/>
            </a:schemeClr>
          </a:solidFill>
          <a:ln>
            <a:solidFill>
              <a:schemeClr val="bg1"/>
            </a:solidFill>
          </a:ln>
          <a:effectLst>
            <a:glow>
              <a:schemeClr val="accent1">
                <a:alpha val="79118"/>
              </a:schemeClr>
            </a:glow>
            <a:softEdge rad="24095"/>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GB" sz="1050" b="1" dirty="0">
                <a:solidFill>
                  <a:srgbClr val="003A52"/>
                </a:solidFill>
                <a:latin typeface="Constantia" panose="02030602050306030303" pitchFamily="18" charset="0"/>
              </a:rPr>
              <a:t>MASLD patients with advanced fibrosis (AF)</a:t>
            </a:r>
          </a:p>
        </p:txBody>
      </p:sp>
      <p:sp>
        <p:nvSpPr>
          <p:cNvPr id="84" name="CasellaDiTesto 83">
            <a:extLst>
              <a:ext uri="{FF2B5EF4-FFF2-40B4-BE49-F238E27FC236}">
                <a16:creationId xmlns:a16="http://schemas.microsoft.com/office/drawing/2014/main" id="{1DC7873E-3808-FCF9-DDCE-47568783A6C6}"/>
              </a:ext>
            </a:extLst>
          </p:cNvPr>
          <p:cNvSpPr txBox="1"/>
          <p:nvPr/>
        </p:nvSpPr>
        <p:spPr>
          <a:xfrm>
            <a:off x="350072" y="5549516"/>
            <a:ext cx="1313895" cy="307777"/>
          </a:xfrm>
          <a:prstGeom prst="rect">
            <a:avLst/>
          </a:prstGeom>
          <a:noFill/>
        </p:spPr>
        <p:txBody>
          <a:bodyPr wrap="square">
            <a:spAutoFit/>
          </a:bodyPr>
          <a:lstStyle/>
          <a:p>
            <a:pPr algn="ctr">
              <a:tabLst>
                <a:tab pos="1231265" algn="l"/>
              </a:tabLst>
            </a:pPr>
            <a:r>
              <a:rPr lang="en-GB" sz="1400" dirty="0">
                <a:solidFill>
                  <a:srgbClr val="003A52"/>
                </a:solidFill>
                <a:effectLst/>
                <a:latin typeface="Constantia" panose="02030602050306030303" pitchFamily="18" charset="0"/>
                <a:ea typeface="Times New Roman" panose="02020603050405020304" pitchFamily="18" charset="0"/>
              </a:rPr>
              <a:t>n.2325</a:t>
            </a:r>
          </a:p>
        </p:txBody>
      </p:sp>
      <p:cxnSp>
        <p:nvCxnSpPr>
          <p:cNvPr id="87" name="Connettore 1 86">
            <a:extLst>
              <a:ext uri="{FF2B5EF4-FFF2-40B4-BE49-F238E27FC236}">
                <a16:creationId xmlns:a16="http://schemas.microsoft.com/office/drawing/2014/main" id="{A48DE85F-2FC1-BA45-6034-049900A55ED9}"/>
              </a:ext>
            </a:extLst>
          </p:cNvPr>
          <p:cNvCxnSpPr>
            <a:cxnSpLocks/>
          </p:cNvCxnSpPr>
          <p:nvPr/>
        </p:nvCxnSpPr>
        <p:spPr>
          <a:xfrm>
            <a:off x="9663613" y="2135889"/>
            <a:ext cx="563982" cy="0"/>
          </a:xfrm>
          <a:prstGeom prst="line">
            <a:avLst/>
          </a:prstGeom>
          <a:ln w="19050">
            <a:solidFill>
              <a:srgbClr val="003A52"/>
            </a:solidFill>
          </a:ln>
        </p:spPr>
        <p:style>
          <a:lnRef idx="1">
            <a:schemeClr val="accent1"/>
          </a:lnRef>
          <a:fillRef idx="0">
            <a:schemeClr val="accent1"/>
          </a:fillRef>
          <a:effectRef idx="0">
            <a:schemeClr val="accent1"/>
          </a:effectRef>
          <a:fontRef idx="minor">
            <a:schemeClr val="tx1"/>
          </a:fontRef>
        </p:style>
      </p:cxnSp>
      <p:cxnSp>
        <p:nvCxnSpPr>
          <p:cNvPr id="89" name="Connettore 1 88">
            <a:extLst>
              <a:ext uri="{FF2B5EF4-FFF2-40B4-BE49-F238E27FC236}">
                <a16:creationId xmlns:a16="http://schemas.microsoft.com/office/drawing/2014/main" id="{BF0ED52B-7E13-D104-F823-D6C0342FE7BF}"/>
              </a:ext>
            </a:extLst>
          </p:cNvPr>
          <p:cNvCxnSpPr>
            <a:cxnSpLocks/>
          </p:cNvCxnSpPr>
          <p:nvPr/>
        </p:nvCxnSpPr>
        <p:spPr>
          <a:xfrm>
            <a:off x="9736495" y="3037097"/>
            <a:ext cx="563982" cy="0"/>
          </a:xfrm>
          <a:prstGeom prst="line">
            <a:avLst/>
          </a:prstGeom>
          <a:ln w="19050">
            <a:solidFill>
              <a:srgbClr val="003A52"/>
            </a:solidFill>
          </a:ln>
        </p:spPr>
        <p:style>
          <a:lnRef idx="1">
            <a:schemeClr val="accent1"/>
          </a:lnRef>
          <a:fillRef idx="0">
            <a:schemeClr val="accent1"/>
          </a:fillRef>
          <a:effectRef idx="0">
            <a:schemeClr val="accent1"/>
          </a:effectRef>
          <a:fontRef idx="minor">
            <a:schemeClr val="tx1"/>
          </a:fontRef>
        </p:style>
      </p:cxnSp>
      <p:cxnSp>
        <p:nvCxnSpPr>
          <p:cNvPr id="90" name="Connettore 1 89">
            <a:extLst>
              <a:ext uri="{FF2B5EF4-FFF2-40B4-BE49-F238E27FC236}">
                <a16:creationId xmlns:a16="http://schemas.microsoft.com/office/drawing/2014/main" id="{9223BB6B-E6A6-AC68-9C92-3F1A289CA60E}"/>
              </a:ext>
            </a:extLst>
          </p:cNvPr>
          <p:cNvCxnSpPr>
            <a:cxnSpLocks/>
          </p:cNvCxnSpPr>
          <p:nvPr/>
        </p:nvCxnSpPr>
        <p:spPr>
          <a:xfrm>
            <a:off x="9724295" y="3621748"/>
            <a:ext cx="563982" cy="0"/>
          </a:xfrm>
          <a:prstGeom prst="line">
            <a:avLst/>
          </a:prstGeom>
          <a:ln w="19050">
            <a:solidFill>
              <a:srgbClr val="003A52"/>
            </a:solidFill>
          </a:ln>
        </p:spPr>
        <p:style>
          <a:lnRef idx="1">
            <a:schemeClr val="accent1"/>
          </a:lnRef>
          <a:fillRef idx="0">
            <a:schemeClr val="accent1"/>
          </a:fillRef>
          <a:effectRef idx="0">
            <a:schemeClr val="accent1"/>
          </a:effectRef>
          <a:fontRef idx="minor">
            <a:schemeClr val="tx1"/>
          </a:fontRef>
        </p:style>
      </p:cxnSp>
      <p:cxnSp>
        <p:nvCxnSpPr>
          <p:cNvPr id="91" name="Connettore 1 90">
            <a:extLst>
              <a:ext uri="{FF2B5EF4-FFF2-40B4-BE49-F238E27FC236}">
                <a16:creationId xmlns:a16="http://schemas.microsoft.com/office/drawing/2014/main" id="{9071BC09-FED8-C6CA-23DE-8CB6FDA56C1B}"/>
              </a:ext>
            </a:extLst>
          </p:cNvPr>
          <p:cNvCxnSpPr>
            <a:cxnSpLocks/>
          </p:cNvCxnSpPr>
          <p:nvPr/>
        </p:nvCxnSpPr>
        <p:spPr>
          <a:xfrm>
            <a:off x="9674499" y="4726744"/>
            <a:ext cx="563982" cy="0"/>
          </a:xfrm>
          <a:prstGeom prst="line">
            <a:avLst/>
          </a:prstGeom>
          <a:ln w="19050">
            <a:solidFill>
              <a:srgbClr val="003A52"/>
            </a:solidFill>
          </a:ln>
        </p:spPr>
        <p:style>
          <a:lnRef idx="1">
            <a:schemeClr val="accent1"/>
          </a:lnRef>
          <a:fillRef idx="0">
            <a:schemeClr val="accent1"/>
          </a:fillRef>
          <a:effectRef idx="0">
            <a:schemeClr val="accent1"/>
          </a:effectRef>
          <a:fontRef idx="minor">
            <a:schemeClr val="tx1"/>
          </a:fontRef>
        </p:style>
      </p:cxnSp>
      <p:pic>
        <p:nvPicPr>
          <p:cNvPr id="92" name="Immagine 91">
            <a:extLst>
              <a:ext uri="{FF2B5EF4-FFF2-40B4-BE49-F238E27FC236}">
                <a16:creationId xmlns:a16="http://schemas.microsoft.com/office/drawing/2014/main" id="{434BBF5B-5BC3-21C3-17C6-DE0516F712B8}"/>
              </a:ext>
            </a:extLst>
          </p:cNvPr>
          <p:cNvPicPr>
            <a:picLocks noChangeAspect="1"/>
          </p:cNvPicPr>
          <p:nvPr/>
        </p:nvPicPr>
        <p:blipFill>
          <a:blip r:embed="rId5">
            <a:clrChange>
              <a:clrFrom>
                <a:srgbClr val="FFFFFF"/>
              </a:clrFrom>
              <a:clrTo>
                <a:srgbClr val="FFFFFF">
                  <a:alpha val="0"/>
                </a:srgbClr>
              </a:clrTo>
            </a:clrChange>
            <a:duotone>
              <a:schemeClr val="accent2">
                <a:shade val="45000"/>
                <a:satMod val="135000"/>
              </a:schemeClr>
              <a:prstClr val="white"/>
            </a:duotone>
          </a:blip>
          <a:stretch>
            <a:fillRect/>
          </a:stretch>
        </p:blipFill>
        <p:spPr>
          <a:xfrm>
            <a:off x="10307769" y="3251470"/>
            <a:ext cx="774153" cy="1154191"/>
          </a:xfrm>
          <a:prstGeom prst="rect">
            <a:avLst/>
          </a:prstGeom>
        </p:spPr>
      </p:pic>
      <p:pic>
        <p:nvPicPr>
          <p:cNvPr id="93" name="Immagine 92">
            <a:extLst>
              <a:ext uri="{FF2B5EF4-FFF2-40B4-BE49-F238E27FC236}">
                <a16:creationId xmlns:a16="http://schemas.microsoft.com/office/drawing/2014/main" id="{2D8EED71-7932-F41E-C9EF-ABA5C5BDC843}"/>
              </a:ext>
            </a:extLst>
          </p:cNvPr>
          <p:cNvPicPr>
            <a:picLocks noChangeAspect="1"/>
          </p:cNvPicPr>
          <p:nvPr/>
        </p:nvPicPr>
        <p:blipFill>
          <a:blip r:embed="rId5">
            <a:clrChange>
              <a:clrFrom>
                <a:srgbClr val="FFFFFF"/>
              </a:clrFrom>
              <a:clrTo>
                <a:srgbClr val="FFFFFF">
                  <a:alpha val="0"/>
                </a:srgbClr>
              </a:clrTo>
            </a:clrChange>
            <a:duotone>
              <a:schemeClr val="accent4">
                <a:shade val="45000"/>
                <a:satMod val="135000"/>
              </a:schemeClr>
              <a:prstClr val="white"/>
            </a:duotone>
          </a:blip>
          <a:stretch>
            <a:fillRect/>
          </a:stretch>
        </p:blipFill>
        <p:spPr>
          <a:xfrm>
            <a:off x="10268399" y="2372491"/>
            <a:ext cx="659624" cy="983439"/>
          </a:xfrm>
          <a:prstGeom prst="rect">
            <a:avLst/>
          </a:prstGeom>
        </p:spPr>
      </p:pic>
      <p:pic>
        <p:nvPicPr>
          <p:cNvPr id="94" name="Immagine 93">
            <a:extLst>
              <a:ext uri="{FF2B5EF4-FFF2-40B4-BE49-F238E27FC236}">
                <a16:creationId xmlns:a16="http://schemas.microsoft.com/office/drawing/2014/main" id="{46DD5C94-CEB0-F0CD-42A5-41283F976BA7}"/>
              </a:ext>
            </a:extLst>
          </p:cNvPr>
          <p:cNvPicPr>
            <a:picLocks noChangeAspect="1"/>
          </p:cNvPicPr>
          <p:nvPr/>
        </p:nvPicPr>
        <p:blipFill>
          <a:blip r:embed="rId6">
            <a:clrChange>
              <a:clrFrom>
                <a:srgbClr val="FFFFFF"/>
              </a:clrFrom>
              <a:clrTo>
                <a:srgbClr val="FFFFFF">
                  <a:alpha val="0"/>
                </a:srgbClr>
              </a:clrTo>
            </a:clrChange>
            <a:duotone>
              <a:prstClr val="black"/>
              <a:srgbClr val="A5A5A5">
                <a:tint val="45000"/>
                <a:satMod val="400000"/>
              </a:srgbClr>
            </a:duotone>
            <a:extLst>
              <a:ext uri="{BEBA8EAE-BF5A-486C-A8C5-ECC9F3942E4B}">
                <a14:imgProps xmlns:a14="http://schemas.microsoft.com/office/drawing/2010/main">
                  <a14:imgLayer r:embed="rId7">
                    <a14:imgEffect>
                      <a14:backgroundRemoval t="9553" b="99593" l="6061" r="98485">
                        <a14:foregroundMark x1="6061" y1="51220" x2="69091" y2="86789"/>
                        <a14:foregroundMark x1="30909" y1="66057" x2="19394" y2="67073"/>
                        <a14:foregroundMark x1="7576" y1="63008" x2="47879" y2="90041"/>
                        <a14:foregroundMark x1="47879" y1="90041" x2="73636" y2="99593"/>
                        <a14:foregroundMark x1="53030" y1="59146" x2="61818" y2="42480"/>
                        <a14:foregroundMark x1="63333" y1="56301" x2="83636" y2="75813"/>
                        <a14:foregroundMark x1="73636" y1="66057" x2="91212" y2="89634"/>
                        <a14:foregroundMark x1="73636" y1="61179" x2="86667" y2="73984"/>
                        <a14:foregroundMark x1="74848" y1="67073" x2="98485" y2="92683"/>
                        <a14:foregroundMark x1="79394" y1="95528" x2="79394" y2="95528"/>
                        <a14:foregroundMark x1="66061" y1="70935" x2="86667" y2="99593"/>
                        <a14:foregroundMark x1="50000" y1="69106" x2="73636" y2="83740"/>
                        <a14:foregroundMark x1="11818" y1="36585" x2="22121" y2="45325"/>
                        <a14:backgroundMark x1="32424" y1="40447" x2="36970" y2="42480"/>
                        <a14:backgroundMark x1="35455" y1="35569" x2="42727" y2="49390"/>
                        <a14:backgroundMark x1="44242" y1="47358" x2="50000" y2="52236"/>
                      </a14:backgroundRemoval>
                    </a14:imgEffect>
                  </a14:imgLayer>
                </a14:imgProps>
              </a:ext>
            </a:extLst>
          </a:blip>
          <a:stretch>
            <a:fillRect/>
          </a:stretch>
        </p:blipFill>
        <p:spPr>
          <a:xfrm>
            <a:off x="10208087" y="1431198"/>
            <a:ext cx="664351" cy="990486"/>
          </a:xfrm>
          <a:prstGeom prst="rect">
            <a:avLst/>
          </a:prstGeom>
        </p:spPr>
      </p:pic>
      <p:pic>
        <p:nvPicPr>
          <p:cNvPr id="95" name="Immagine 94">
            <a:extLst>
              <a:ext uri="{FF2B5EF4-FFF2-40B4-BE49-F238E27FC236}">
                <a16:creationId xmlns:a16="http://schemas.microsoft.com/office/drawing/2014/main" id="{819E262E-18EC-E36D-E40E-860502A6D2E8}"/>
              </a:ext>
            </a:extLst>
          </p:cNvPr>
          <p:cNvPicPr>
            <a:picLocks noChangeAspect="1"/>
          </p:cNvPicPr>
          <p:nvPr/>
        </p:nvPicPr>
        <p:blipFill>
          <a:blip r:embed="rId6">
            <a:clrChange>
              <a:clrFrom>
                <a:srgbClr val="FFFFFF"/>
              </a:clrFrom>
              <a:clrTo>
                <a:srgbClr val="FFFFFF">
                  <a:alpha val="0"/>
                </a:srgbClr>
              </a:clrTo>
            </a:clrChange>
            <a:duotone>
              <a:schemeClr val="accent1">
                <a:shade val="45000"/>
                <a:satMod val="135000"/>
              </a:schemeClr>
              <a:prstClr val="white"/>
            </a:duotone>
            <a:extLst>
              <a:ext uri="{BEBA8EAE-BF5A-486C-A8C5-ECC9F3942E4B}">
                <a14:imgProps xmlns:a14="http://schemas.microsoft.com/office/drawing/2010/main">
                  <a14:imgLayer r:embed="rId8">
                    <a14:imgEffect>
                      <a14:backgroundRemoval t="9553" b="99593" l="6061" r="98485">
                        <a14:foregroundMark x1="6061" y1="51220" x2="69091" y2="86789"/>
                        <a14:foregroundMark x1="30909" y1="66057" x2="19394" y2="67073"/>
                        <a14:foregroundMark x1="7576" y1="63008" x2="47879" y2="90041"/>
                        <a14:foregroundMark x1="47879" y1="90041" x2="73636" y2="99593"/>
                        <a14:foregroundMark x1="53030" y1="59146" x2="61818" y2="42480"/>
                        <a14:foregroundMark x1="63333" y1="56301" x2="83636" y2="75813"/>
                        <a14:foregroundMark x1="73636" y1="66057" x2="91212" y2="89634"/>
                        <a14:foregroundMark x1="73636" y1="61179" x2="86667" y2="73984"/>
                        <a14:foregroundMark x1="74848" y1="67073" x2="98485" y2="92683"/>
                        <a14:foregroundMark x1="79394" y1="95528" x2="79394" y2="95528"/>
                        <a14:foregroundMark x1="66061" y1="70935" x2="86667" y2="99593"/>
                        <a14:foregroundMark x1="50000" y1="69106" x2="73636" y2="83740"/>
                        <a14:foregroundMark x1="11818" y1="36585" x2="22121" y2="45325"/>
                        <a14:backgroundMark x1="32424" y1="40447" x2="36970" y2="42480"/>
                        <a14:backgroundMark x1="35455" y1="35569" x2="42727" y2="49390"/>
                        <a14:backgroundMark x1="44242" y1="47358" x2="50000" y2="52236"/>
                      </a14:backgroundRemoval>
                    </a14:imgEffect>
                  </a14:imgLayer>
                </a14:imgProps>
              </a:ext>
            </a:extLst>
          </a:blip>
          <a:stretch>
            <a:fillRect/>
          </a:stretch>
        </p:blipFill>
        <p:spPr>
          <a:xfrm>
            <a:off x="10273593" y="4008864"/>
            <a:ext cx="816923" cy="1217957"/>
          </a:xfrm>
          <a:prstGeom prst="rect">
            <a:avLst/>
          </a:prstGeom>
        </p:spPr>
      </p:pic>
      <p:sp>
        <p:nvSpPr>
          <p:cNvPr id="96" name="CasellaDiTesto 95">
            <a:extLst>
              <a:ext uri="{FF2B5EF4-FFF2-40B4-BE49-F238E27FC236}">
                <a16:creationId xmlns:a16="http://schemas.microsoft.com/office/drawing/2014/main" id="{996927CA-FED2-2858-5F8D-4283987A3E39}"/>
              </a:ext>
            </a:extLst>
          </p:cNvPr>
          <p:cNvSpPr txBox="1"/>
          <p:nvPr/>
        </p:nvSpPr>
        <p:spPr>
          <a:xfrm>
            <a:off x="10707388" y="1885411"/>
            <a:ext cx="1313895" cy="3139321"/>
          </a:xfrm>
          <a:prstGeom prst="rect">
            <a:avLst/>
          </a:prstGeom>
          <a:noFill/>
        </p:spPr>
        <p:txBody>
          <a:bodyPr wrap="square">
            <a:spAutoFit/>
          </a:bodyPr>
          <a:lstStyle/>
          <a:p>
            <a:pPr algn="ctr">
              <a:tabLst>
                <a:tab pos="1231265" algn="l"/>
              </a:tabLst>
            </a:pPr>
            <a:r>
              <a:rPr lang="en-GB" b="1" dirty="0">
                <a:solidFill>
                  <a:srgbClr val="003A52"/>
                </a:solidFill>
                <a:latin typeface="Constantia" panose="02030602050306030303" pitchFamily="18" charset="0"/>
                <a:ea typeface="Times New Roman" panose="02020603050405020304" pitchFamily="18" charset="0"/>
              </a:rPr>
              <a:t>I</a:t>
            </a:r>
          </a:p>
          <a:p>
            <a:pPr algn="ctr">
              <a:tabLst>
                <a:tab pos="1231265" algn="l"/>
              </a:tabLst>
            </a:pPr>
            <a:endParaRPr lang="en-GB" b="1" dirty="0">
              <a:solidFill>
                <a:srgbClr val="003A52"/>
              </a:solidFill>
              <a:effectLst/>
              <a:latin typeface="Constantia" panose="02030602050306030303" pitchFamily="18" charset="0"/>
              <a:ea typeface="Times New Roman" panose="02020603050405020304" pitchFamily="18" charset="0"/>
            </a:endParaRPr>
          </a:p>
          <a:p>
            <a:pPr algn="ctr">
              <a:tabLst>
                <a:tab pos="1231265" algn="l"/>
              </a:tabLst>
            </a:pPr>
            <a:endParaRPr lang="en-GB" b="1" dirty="0">
              <a:solidFill>
                <a:srgbClr val="003A52"/>
              </a:solidFill>
              <a:latin typeface="Constantia" panose="02030602050306030303" pitchFamily="18" charset="0"/>
              <a:ea typeface="Times New Roman" panose="02020603050405020304" pitchFamily="18" charset="0"/>
            </a:endParaRPr>
          </a:p>
          <a:p>
            <a:pPr algn="ctr">
              <a:tabLst>
                <a:tab pos="1231265" algn="l"/>
              </a:tabLst>
            </a:pPr>
            <a:r>
              <a:rPr lang="en-GB" b="1" dirty="0">
                <a:solidFill>
                  <a:srgbClr val="003A52"/>
                </a:solidFill>
                <a:effectLst/>
                <a:latin typeface="Constantia" panose="02030602050306030303" pitchFamily="18" charset="0"/>
                <a:ea typeface="Times New Roman" panose="02020603050405020304" pitchFamily="18" charset="0"/>
              </a:rPr>
              <a:t>II</a:t>
            </a:r>
          </a:p>
          <a:p>
            <a:pPr algn="ctr">
              <a:tabLst>
                <a:tab pos="1231265" algn="l"/>
              </a:tabLst>
            </a:pPr>
            <a:endParaRPr lang="en-GB" b="1" dirty="0">
              <a:solidFill>
                <a:srgbClr val="003A52"/>
              </a:solidFill>
              <a:latin typeface="Constantia" panose="02030602050306030303" pitchFamily="18" charset="0"/>
              <a:ea typeface="Times New Roman" panose="02020603050405020304" pitchFamily="18" charset="0"/>
            </a:endParaRPr>
          </a:p>
          <a:p>
            <a:pPr algn="ctr">
              <a:tabLst>
                <a:tab pos="1231265" algn="l"/>
              </a:tabLst>
            </a:pPr>
            <a:endParaRPr lang="en-GB" b="1" dirty="0">
              <a:solidFill>
                <a:srgbClr val="003A52"/>
              </a:solidFill>
              <a:effectLst/>
              <a:latin typeface="Constantia" panose="02030602050306030303" pitchFamily="18" charset="0"/>
              <a:ea typeface="Times New Roman" panose="02020603050405020304" pitchFamily="18" charset="0"/>
            </a:endParaRPr>
          </a:p>
          <a:p>
            <a:pPr algn="ctr">
              <a:tabLst>
                <a:tab pos="1231265" algn="l"/>
              </a:tabLst>
            </a:pPr>
            <a:r>
              <a:rPr lang="en-GB" b="1" dirty="0">
                <a:solidFill>
                  <a:srgbClr val="003A52"/>
                </a:solidFill>
                <a:latin typeface="Constantia" panose="02030602050306030303" pitchFamily="18" charset="0"/>
                <a:ea typeface="Times New Roman" panose="02020603050405020304" pitchFamily="18" charset="0"/>
              </a:rPr>
              <a:t>III</a:t>
            </a:r>
          </a:p>
          <a:p>
            <a:pPr algn="ctr">
              <a:tabLst>
                <a:tab pos="1231265" algn="l"/>
              </a:tabLst>
            </a:pPr>
            <a:endParaRPr lang="en-GB" b="1" dirty="0">
              <a:solidFill>
                <a:srgbClr val="003A52"/>
              </a:solidFill>
              <a:effectLst/>
              <a:latin typeface="Constantia" panose="02030602050306030303" pitchFamily="18" charset="0"/>
              <a:ea typeface="Times New Roman" panose="02020603050405020304" pitchFamily="18" charset="0"/>
            </a:endParaRPr>
          </a:p>
          <a:p>
            <a:pPr algn="ctr">
              <a:tabLst>
                <a:tab pos="1231265" algn="l"/>
              </a:tabLst>
            </a:pPr>
            <a:endParaRPr lang="en-GB" b="1" dirty="0">
              <a:solidFill>
                <a:srgbClr val="003A52"/>
              </a:solidFill>
              <a:latin typeface="Constantia" panose="02030602050306030303" pitchFamily="18" charset="0"/>
              <a:ea typeface="Times New Roman" panose="02020603050405020304" pitchFamily="18" charset="0"/>
            </a:endParaRPr>
          </a:p>
          <a:p>
            <a:pPr algn="ctr">
              <a:tabLst>
                <a:tab pos="1231265" algn="l"/>
              </a:tabLst>
            </a:pPr>
            <a:endParaRPr lang="en-GB" b="1" dirty="0">
              <a:solidFill>
                <a:srgbClr val="003A52"/>
              </a:solidFill>
              <a:effectLst/>
              <a:latin typeface="Constantia" panose="02030602050306030303" pitchFamily="18" charset="0"/>
              <a:ea typeface="Times New Roman" panose="02020603050405020304" pitchFamily="18" charset="0"/>
            </a:endParaRPr>
          </a:p>
          <a:p>
            <a:pPr algn="ctr">
              <a:tabLst>
                <a:tab pos="1231265" algn="l"/>
              </a:tabLst>
            </a:pPr>
            <a:r>
              <a:rPr lang="en-GB" b="1" dirty="0">
                <a:solidFill>
                  <a:srgbClr val="003A52"/>
                </a:solidFill>
                <a:latin typeface="Constantia" panose="02030602050306030303" pitchFamily="18" charset="0"/>
                <a:ea typeface="Times New Roman" panose="02020603050405020304" pitchFamily="18" charset="0"/>
              </a:rPr>
              <a:t>IV</a:t>
            </a:r>
            <a:endParaRPr lang="en-GB" dirty="0">
              <a:solidFill>
                <a:srgbClr val="003A52"/>
              </a:solidFill>
              <a:effectLst/>
              <a:latin typeface="Constantia" panose="02030602050306030303" pitchFamily="18" charset="0"/>
              <a:ea typeface="Times New Roman" panose="02020603050405020304" pitchFamily="18" charset="0"/>
            </a:endParaRPr>
          </a:p>
        </p:txBody>
      </p:sp>
      <p:cxnSp>
        <p:nvCxnSpPr>
          <p:cNvPr id="9" name="Connettore 4 8">
            <a:extLst>
              <a:ext uri="{FF2B5EF4-FFF2-40B4-BE49-F238E27FC236}">
                <a16:creationId xmlns:a16="http://schemas.microsoft.com/office/drawing/2014/main" id="{14CC7B33-68E5-A4A4-7FEC-BBFF5FDA1334}"/>
              </a:ext>
            </a:extLst>
          </p:cNvPr>
          <p:cNvCxnSpPr>
            <a:cxnSpLocks/>
          </p:cNvCxnSpPr>
          <p:nvPr/>
        </p:nvCxnSpPr>
        <p:spPr>
          <a:xfrm flipV="1">
            <a:off x="1307771" y="3481406"/>
            <a:ext cx="1849591" cy="720523"/>
          </a:xfrm>
          <a:prstGeom prst="bentConnector3">
            <a:avLst>
              <a:gd name="adj1" fmla="val 562"/>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ttore 7 11">
            <a:extLst>
              <a:ext uri="{FF2B5EF4-FFF2-40B4-BE49-F238E27FC236}">
                <a16:creationId xmlns:a16="http://schemas.microsoft.com/office/drawing/2014/main" id="{6AB975FE-92DC-EEB4-0F97-E578E41D957C}"/>
              </a:ext>
            </a:extLst>
          </p:cNvPr>
          <p:cNvCxnSpPr>
            <a:cxnSpLocks/>
          </p:cNvCxnSpPr>
          <p:nvPr/>
        </p:nvCxnSpPr>
        <p:spPr>
          <a:xfrm rot="16200000" flipV="1">
            <a:off x="559979" y="2773498"/>
            <a:ext cx="600772" cy="934186"/>
          </a:xfrm>
          <a:prstGeom prst="curvedConnector2">
            <a:avLst/>
          </a:prstGeom>
          <a:ln>
            <a:solidFill>
              <a:srgbClr val="003A52"/>
            </a:solidFill>
            <a:tailEnd type="triangle"/>
          </a:ln>
        </p:spPr>
        <p:style>
          <a:lnRef idx="1">
            <a:schemeClr val="accent1"/>
          </a:lnRef>
          <a:fillRef idx="0">
            <a:schemeClr val="accent1"/>
          </a:fillRef>
          <a:effectRef idx="0">
            <a:schemeClr val="accent1"/>
          </a:effectRef>
          <a:fontRef idx="minor">
            <a:schemeClr val="tx1"/>
          </a:fontRef>
        </p:style>
      </p:cxnSp>
      <p:sp>
        <p:nvSpPr>
          <p:cNvPr id="13" name="CasellaDiTesto 12">
            <a:extLst>
              <a:ext uri="{FF2B5EF4-FFF2-40B4-BE49-F238E27FC236}">
                <a16:creationId xmlns:a16="http://schemas.microsoft.com/office/drawing/2014/main" id="{4DDBF891-A773-29FB-B87C-F0E0C7A34422}"/>
              </a:ext>
            </a:extLst>
          </p:cNvPr>
          <p:cNvSpPr txBox="1"/>
          <p:nvPr/>
        </p:nvSpPr>
        <p:spPr>
          <a:xfrm>
            <a:off x="-126911" y="2781234"/>
            <a:ext cx="673400" cy="276999"/>
          </a:xfrm>
          <a:prstGeom prst="rect">
            <a:avLst/>
          </a:prstGeom>
          <a:noFill/>
        </p:spPr>
        <p:txBody>
          <a:bodyPr wrap="square">
            <a:spAutoFit/>
          </a:bodyPr>
          <a:lstStyle/>
          <a:p>
            <a:pPr algn="ctr">
              <a:tabLst>
                <a:tab pos="1231265" algn="l"/>
              </a:tabLst>
            </a:pPr>
            <a:r>
              <a:rPr lang="en-GB" sz="1200" dirty="0">
                <a:solidFill>
                  <a:srgbClr val="003A52"/>
                </a:solidFill>
                <a:effectLst/>
                <a:latin typeface="Constantia" panose="02030602050306030303" pitchFamily="18" charset="0"/>
                <a:ea typeface="Times New Roman" panose="02020603050405020304" pitchFamily="18" charset="0"/>
              </a:rPr>
              <a:t>n.404</a:t>
            </a:r>
          </a:p>
        </p:txBody>
      </p:sp>
      <p:sp>
        <p:nvSpPr>
          <p:cNvPr id="14" name="Ovale 13">
            <a:extLst>
              <a:ext uri="{FF2B5EF4-FFF2-40B4-BE49-F238E27FC236}">
                <a16:creationId xmlns:a16="http://schemas.microsoft.com/office/drawing/2014/main" id="{2AA8069B-ECD8-A5A6-5CAF-1170482657DA}"/>
              </a:ext>
            </a:extLst>
          </p:cNvPr>
          <p:cNvSpPr/>
          <p:nvPr/>
        </p:nvSpPr>
        <p:spPr>
          <a:xfrm>
            <a:off x="1259643" y="3437082"/>
            <a:ext cx="130679" cy="131359"/>
          </a:xfrm>
          <a:prstGeom prst="ellipse">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7" name="Immagine 16">
            <a:extLst>
              <a:ext uri="{FF2B5EF4-FFF2-40B4-BE49-F238E27FC236}">
                <a16:creationId xmlns:a16="http://schemas.microsoft.com/office/drawing/2014/main" id="{587C4BFA-0677-3392-70C9-68BC20BC40D9}"/>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772075" y="2830679"/>
            <a:ext cx="479808" cy="440640"/>
          </a:xfrm>
          <a:prstGeom prst="rect">
            <a:avLst/>
          </a:prstGeom>
        </p:spPr>
      </p:pic>
      <p:sp>
        <p:nvSpPr>
          <p:cNvPr id="18" name="CasellaDiTesto 17">
            <a:extLst>
              <a:ext uri="{FF2B5EF4-FFF2-40B4-BE49-F238E27FC236}">
                <a16:creationId xmlns:a16="http://schemas.microsoft.com/office/drawing/2014/main" id="{805A79D7-6E25-D031-E489-499B3319C6B9}"/>
              </a:ext>
            </a:extLst>
          </p:cNvPr>
          <p:cNvSpPr txBox="1"/>
          <p:nvPr/>
        </p:nvSpPr>
        <p:spPr>
          <a:xfrm>
            <a:off x="1241521" y="2915462"/>
            <a:ext cx="1552261" cy="577081"/>
          </a:xfrm>
          <a:prstGeom prst="rect">
            <a:avLst/>
          </a:prstGeom>
          <a:noFill/>
        </p:spPr>
        <p:txBody>
          <a:bodyPr wrap="square">
            <a:spAutoFit/>
          </a:bodyPr>
          <a:lstStyle/>
          <a:p>
            <a:pPr>
              <a:tabLst>
                <a:tab pos="1231265" algn="l"/>
              </a:tabLst>
            </a:pPr>
            <a:r>
              <a:rPr lang="en-GB" sz="1050" dirty="0">
                <a:solidFill>
                  <a:srgbClr val="003A52"/>
                </a:solidFill>
                <a:latin typeface="Constantia" panose="02030602050306030303" pitchFamily="18" charset="0"/>
                <a:ea typeface="Times New Roman" panose="02020603050405020304" pitchFamily="18" charset="0"/>
              </a:rPr>
              <a:t>Excluding patients with incomplete follow-up data (n.331)</a:t>
            </a:r>
            <a:endParaRPr lang="en-GB" sz="1050" dirty="0">
              <a:solidFill>
                <a:srgbClr val="003A52"/>
              </a:solidFill>
              <a:effectLst/>
              <a:latin typeface="Constantia" panose="02030602050306030303" pitchFamily="18" charset="0"/>
              <a:ea typeface="Times New Roman" panose="02020603050405020304" pitchFamily="18" charset="0"/>
            </a:endParaRPr>
          </a:p>
        </p:txBody>
      </p:sp>
      <p:sp>
        <p:nvSpPr>
          <p:cNvPr id="20" name="Ovale 19">
            <a:extLst>
              <a:ext uri="{FF2B5EF4-FFF2-40B4-BE49-F238E27FC236}">
                <a16:creationId xmlns:a16="http://schemas.microsoft.com/office/drawing/2014/main" id="{6EED0D8B-D37C-B8FA-9E7F-477FFBBF84E0}"/>
              </a:ext>
            </a:extLst>
          </p:cNvPr>
          <p:cNvSpPr/>
          <p:nvPr/>
        </p:nvSpPr>
        <p:spPr>
          <a:xfrm>
            <a:off x="8995260" y="2813763"/>
            <a:ext cx="724631" cy="44605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Ovale 20">
            <a:extLst>
              <a:ext uri="{FF2B5EF4-FFF2-40B4-BE49-F238E27FC236}">
                <a16:creationId xmlns:a16="http://schemas.microsoft.com/office/drawing/2014/main" id="{41E03C53-910F-432E-8045-3501E5F2B1C4}"/>
              </a:ext>
            </a:extLst>
          </p:cNvPr>
          <p:cNvSpPr/>
          <p:nvPr/>
        </p:nvSpPr>
        <p:spPr>
          <a:xfrm>
            <a:off x="8984847" y="3389417"/>
            <a:ext cx="724631" cy="44605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Rettangolo 24">
            <a:extLst>
              <a:ext uri="{FF2B5EF4-FFF2-40B4-BE49-F238E27FC236}">
                <a16:creationId xmlns:a16="http://schemas.microsoft.com/office/drawing/2014/main" id="{E0E298AF-97C2-E114-8C90-97654870D547}"/>
              </a:ext>
            </a:extLst>
          </p:cNvPr>
          <p:cNvSpPr/>
          <p:nvPr/>
        </p:nvSpPr>
        <p:spPr>
          <a:xfrm>
            <a:off x="6331467" y="5514296"/>
            <a:ext cx="1574974" cy="177223"/>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6" name="CasellaDiTesto 25">
            <a:extLst>
              <a:ext uri="{FF2B5EF4-FFF2-40B4-BE49-F238E27FC236}">
                <a16:creationId xmlns:a16="http://schemas.microsoft.com/office/drawing/2014/main" id="{E90AE55D-658A-AD4C-2CA7-827E6277459E}"/>
              </a:ext>
            </a:extLst>
          </p:cNvPr>
          <p:cNvSpPr txBox="1"/>
          <p:nvPr/>
        </p:nvSpPr>
        <p:spPr>
          <a:xfrm>
            <a:off x="1324281" y="3435059"/>
            <a:ext cx="1833471" cy="430887"/>
          </a:xfrm>
          <a:prstGeom prst="rect">
            <a:avLst/>
          </a:prstGeom>
          <a:noFill/>
        </p:spPr>
        <p:txBody>
          <a:bodyPr wrap="square">
            <a:spAutoFit/>
          </a:bodyPr>
          <a:lstStyle/>
          <a:p>
            <a:pPr>
              <a:tabLst>
                <a:tab pos="1231265" algn="l"/>
              </a:tabLst>
            </a:pPr>
            <a:r>
              <a:rPr lang="en-GB" sz="1050" dirty="0">
                <a:solidFill>
                  <a:srgbClr val="003A52"/>
                </a:solidFill>
                <a:latin typeface="Constantia" panose="02030602050306030303" pitchFamily="18" charset="0"/>
                <a:ea typeface="Times New Roman" panose="02020603050405020304" pitchFamily="18" charset="0"/>
              </a:rPr>
              <a:t>Death due to extraprotocol causes (n.73)</a:t>
            </a:r>
            <a:endParaRPr lang="en-GB" sz="1050" dirty="0">
              <a:solidFill>
                <a:srgbClr val="003A52"/>
              </a:solidFill>
              <a:effectLst/>
              <a:latin typeface="Constantia" panose="02030602050306030303" pitchFamily="18" charset="0"/>
              <a:ea typeface="Times New Roman" panose="02020603050405020304" pitchFamily="18" charset="0"/>
            </a:endParaRPr>
          </a:p>
        </p:txBody>
      </p:sp>
      <p:pic>
        <p:nvPicPr>
          <p:cNvPr id="8" name="Immagine 7">
            <a:extLst>
              <a:ext uri="{FF2B5EF4-FFF2-40B4-BE49-F238E27FC236}">
                <a16:creationId xmlns:a16="http://schemas.microsoft.com/office/drawing/2014/main" id="{5F677AA6-A5A5-18CA-438D-D236E3D8717C}"/>
              </a:ext>
            </a:extLst>
          </p:cNvPr>
          <p:cNvPicPr>
            <a:picLocks noChangeAspect="1"/>
          </p:cNvPicPr>
          <p:nvPr/>
        </p:nvPicPr>
        <p:blipFill>
          <a:blip r:embed="rId10"/>
          <a:stretch>
            <a:fillRect/>
          </a:stretch>
        </p:blipFill>
        <p:spPr>
          <a:xfrm>
            <a:off x="0" y="11829"/>
            <a:ext cx="12192000" cy="1021675"/>
          </a:xfrm>
          <a:prstGeom prst="rect">
            <a:avLst/>
          </a:prstGeom>
        </p:spPr>
      </p:pic>
      <p:sp>
        <p:nvSpPr>
          <p:cNvPr id="10" name="Rettangolo 9">
            <a:extLst>
              <a:ext uri="{FF2B5EF4-FFF2-40B4-BE49-F238E27FC236}">
                <a16:creationId xmlns:a16="http://schemas.microsoft.com/office/drawing/2014/main" id="{642DC242-DDE6-5D28-2030-6FA55E3FE6C9}"/>
              </a:ext>
            </a:extLst>
          </p:cNvPr>
          <p:cNvSpPr/>
          <p:nvPr/>
        </p:nvSpPr>
        <p:spPr>
          <a:xfrm>
            <a:off x="235916" y="6726937"/>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Ovale 3">
            <a:extLst>
              <a:ext uri="{FF2B5EF4-FFF2-40B4-BE49-F238E27FC236}">
                <a16:creationId xmlns:a16="http://schemas.microsoft.com/office/drawing/2014/main" id="{90041AA8-66D9-D7B9-5BF1-90F4F9F5DAC2}"/>
              </a:ext>
            </a:extLst>
          </p:cNvPr>
          <p:cNvSpPr/>
          <p:nvPr/>
        </p:nvSpPr>
        <p:spPr>
          <a:xfrm>
            <a:off x="7019770" y="1688391"/>
            <a:ext cx="692691" cy="607174"/>
          </a:xfrm>
          <a:prstGeom prst="ellipse">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Ovale 4">
            <a:extLst>
              <a:ext uri="{FF2B5EF4-FFF2-40B4-BE49-F238E27FC236}">
                <a16:creationId xmlns:a16="http://schemas.microsoft.com/office/drawing/2014/main" id="{D7352B13-310E-0FFF-5050-B3E4E800A6F8}"/>
              </a:ext>
            </a:extLst>
          </p:cNvPr>
          <p:cNvSpPr/>
          <p:nvPr/>
        </p:nvSpPr>
        <p:spPr>
          <a:xfrm>
            <a:off x="2922393" y="4755502"/>
            <a:ext cx="692691" cy="607174"/>
          </a:xfrm>
          <a:prstGeom prst="ellipse">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a:extLst>
              <a:ext uri="{FF2B5EF4-FFF2-40B4-BE49-F238E27FC236}">
                <a16:creationId xmlns:a16="http://schemas.microsoft.com/office/drawing/2014/main" id="{827461C7-9803-59F3-9E90-535E1350CE71}"/>
              </a:ext>
            </a:extLst>
          </p:cNvPr>
          <p:cNvSpPr txBox="1"/>
          <p:nvPr/>
        </p:nvSpPr>
        <p:spPr>
          <a:xfrm>
            <a:off x="6982523" y="1703323"/>
            <a:ext cx="727758" cy="461665"/>
          </a:xfrm>
          <a:prstGeom prst="rect">
            <a:avLst/>
          </a:prstGeom>
          <a:noFill/>
        </p:spPr>
        <p:txBody>
          <a:bodyPr wrap="square">
            <a:spAutoFit/>
          </a:bodyPr>
          <a:lstStyle/>
          <a:p>
            <a:pPr algn="ctr">
              <a:tabLst>
                <a:tab pos="1231265" algn="l"/>
              </a:tabLst>
            </a:pPr>
            <a:r>
              <a:rPr lang="en-GB" sz="2400" b="1" dirty="0">
                <a:solidFill>
                  <a:srgbClr val="DA3EA6"/>
                </a:solidFill>
                <a:effectLst/>
                <a:latin typeface="Constantia" panose="02030602050306030303" pitchFamily="18" charset="0"/>
                <a:ea typeface="Times New Roman" panose="02020603050405020304" pitchFamily="18" charset="0"/>
              </a:rPr>
              <a:t>4</a:t>
            </a:r>
            <a:endParaRPr lang="en-GB" sz="2400" dirty="0">
              <a:solidFill>
                <a:srgbClr val="DA3EA6"/>
              </a:solidFill>
              <a:effectLst/>
              <a:latin typeface="Constantia" panose="02030602050306030303" pitchFamily="18" charset="0"/>
              <a:ea typeface="Times New Roman" panose="02020603050405020304" pitchFamily="18" charset="0"/>
            </a:endParaRPr>
          </a:p>
        </p:txBody>
      </p:sp>
      <p:sp>
        <p:nvSpPr>
          <p:cNvPr id="11" name="CasellaDiTesto 10">
            <a:extLst>
              <a:ext uri="{FF2B5EF4-FFF2-40B4-BE49-F238E27FC236}">
                <a16:creationId xmlns:a16="http://schemas.microsoft.com/office/drawing/2014/main" id="{48533FD3-5162-3C29-044A-02197534990D}"/>
              </a:ext>
            </a:extLst>
          </p:cNvPr>
          <p:cNvSpPr txBox="1"/>
          <p:nvPr/>
        </p:nvSpPr>
        <p:spPr>
          <a:xfrm>
            <a:off x="2887326" y="4782670"/>
            <a:ext cx="727758" cy="461665"/>
          </a:xfrm>
          <a:prstGeom prst="rect">
            <a:avLst/>
          </a:prstGeom>
          <a:noFill/>
        </p:spPr>
        <p:txBody>
          <a:bodyPr wrap="square">
            <a:spAutoFit/>
          </a:bodyPr>
          <a:lstStyle/>
          <a:p>
            <a:pPr algn="ctr">
              <a:tabLst>
                <a:tab pos="1231265" algn="l"/>
              </a:tabLst>
            </a:pPr>
            <a:r>
              <a:rPr lang="en-GB" sz="2400" b="1" dirty="0">
                <a:solidFill>
                  <a:srgbClr val="DA3EA6"/>
                </a:solidFill>
                <a:effectLst/>
                <a:latin typeface="Constantia" panose="02030602050306030303" pitchFamily="18" charset="0"/>
                <a:ea typeface="Times New Roman" panose="02020603050405020304" pitchFamily="18" charset="0"/>
              </a:rPr>
              <a:t>15</a:t>
            </a:r>
            <a:endParaRPr lang="en-GB" sz="2400" dirty="0">
              <a:solidFill>
                <a:srgbClr val="DA3EA6"/>
              </a:solidFill>
              <a:effectLst/>
              <a:latin typeface="Constantia" panose="02030602050306030303" pitchFamily="18" charset="0"/>
              <a:ea typeface="Times New Roman" panose="02020603050405020304" pitchFamily="18" charset="0"/>
            </a:endParaRPr>
          </a:p>
        </p:txBody>
      </p:sp>
    </p:spTree>
    <p:extLst>
      <p:ext uri="{BB962C8B-B14F-4D97-AF65-F5344CB8AC3E}">
        <p14:creationId xmlns:p14="http://schemas.microsoft.com/office/powerpoint/2010/main" val="2125184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 name="CasellaDiTesto 35">
            <a:extLst>
              <a:ext uri="{FF2B5EF4-FFF2-40B4-BE49-F238E27FC236}">
                <a16:creationId xmlns:a16="http://schemas.microsoft.com/office/drawing/2014/main" id="{A9B9FCAF-9FA6-355E-DBF3-AD3667BFDF5D}"/>
              </a:ext>
            </a:extLst>
          </p:cNvPr>
          <p:cNvSpPr txBox="1"/>
          <p:nvPr/>
        </p:nvSpPr>
        <p:spPr>
          <a:xfrm>
            <a:off x="3530407" y="2358718"/>
            <a:ext cx="3924304" cy="230832"/>
          </a:xfrm>
          <a:prstGeom prst="rect">
            <a:avLst/>
          </a:prstGeom>
          <a:solidFill>
            <a:srgbClr val="003A52"/>
          </a:solidFill>
        </p:spPr>
        <p:txBody>
          <a:bodyPr wrap="square">
            <a:spAutoFit/>
          </a:bodyPr>
          <a:lstStyle/>
          <a:p>
            <a:pPr algn="ctr"/>
            <a:r>
              <a:rPr lang="en-GB" sz="900" b="1" kern="0" dirty="0">
                <a:solidFill>
                  <a:schemeClr val="bg1"/>
                </a:solidFill>
                <a:latin typeface="Constantia" panose="02030602050306030303" pitchFamily="18" charset="0"/>
                <a:ea typeface="Times New Roman" panose="02020603050405020304" pitchFamily="18" charset="0"/>
                <a:cs typeface="Calibri" panose="020F0502020204030204" pitchFamily="34" charset="0"/>
              </a:rPr>
              <a:t>CLUSTER II </a:t>
            </a:r>
            <a:endParaRPr lang="en-GB" sz="900" b="1" dirty="0">
              <a:solidFill>
                <a:schemeClr val="bg1"/>
              </a:solidFill>
              <a:latin typeface="Constantia" panose="02030602050306030303" pitchFamily="18" charset="0"/>
              <a:cs typeface="Calibri" panose="020F0502020204030204" pitchFamily="34" charset="0"/>
            </a:endParaRPr>
          </a:p>
        </p:txBody>
      </p:sp>
      <p:sp>
        <p:nvSpPr>
          <p:cNvPr id="38" name="Rettangolo 37">
            <a:extLst>
              <a:ext uri="{FF2B5EF4-FFF2-40B4-BE49-F238E27FC236}">
                <a16:creationId xmlns:a16="http://schemas.microsoft.com/office/drawing/2014/main" id="{01DDCB27-CF68-260B-01A1-28066E497B6D}"/>
              </a:ext>
            </a:extLst>
          </p:cNvPr>
          <p:cNvSpPr/>
          <p:nvPr/>
        </p:nvSpPr>
        <p:spPr>
          <a:xfrm>
            <a:off x="180004" y="1872776"/>
            <a:ext cx="11772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CasellaDiTesto 38">
            <a:extLst>
              <a:ext uri="{FF2B5EF4-FFF2-40B4-BE49-F238E27FC236}">
                <a16:creationId xmlns:a16="http://schemas.microsoft.com/office/drawing/2014/main" id="{3CB2DAB9-4D00-473E-CC07-0A1C7747CACB}"/>
              </a:ext>
            </a:extLst>
          </p:cNvPr>
          <p:cNvSpPr txBox="1"/>
          <p:nvPr/>
        </p:nvSpPr>
        <p:spPr>
          <a:xfrm>
            <a:off x="-83132" y="1380419"/>
            <a:ext cx="12187593"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Baseline demographic, anthropometrical, biochemical, and clinical features </a:t>
            </a:r>
            <a:endParaRPr lang="en-GB" sz="2400" dirty="0">
              <a:solidFill>
                <a:srgbClr val="003A52"/>
              </a:solidFill>
              <a:effectLst/>
              <a:latin typeface="Constantia" panose="02030602050306030303" pitchFamily="18" charset="0"/>
              <a:ea typeface="Times New Roman" panose="02020603050405020304" pitchFamily="18" charset="0"/>
            </a:endParaRPr>
          </a:p>
        </p:txBody>
      </p:sp>
      <p:graphicFrame>
        <p:nvGraphicFramePr>
          <p:cNvPr id="40" name="Tabella 39">
            <a:extLst>
              <a:ext uri="{FF2B5EF4-FFF2-40B4-BE49-F238E27FC236}">
                <a16:creationId xmlns:a16="http://schemas.microsoft.com/office/drawing/2014/main" id="{F584AD29-4A64-8760-357F-2E3490196B80}"/>
              </a:ext>
            </a:extLst>
          </p:cNvPr>
          <p:cNvGraphicFramePr>
            <a:graphicFrameLocks noGrp="1"/>
          </p:cNvGraphicFramePr>
          <p:nvPr/>
        </p:nvGraphicFramePr>
        <p:xfrm>
          <a:off x="233066" y="2566123"/>
          <a:ext cx="2943228" cy="3650152"/>
        </p:xfrm>
        <a:graphic>
          <a:graphicData uri="http://schemas.openxmlformats.org/drawingml/2006/table">
            <a:tbl>
              <a:tblPr/>
              <a:tblGrid>
                <a:gridCol w="490538">
                  <a:extLst>
                    <a:ext uri="{9D8B030D-6E8A-4147-A177-3AD203B41FA5}">
                      <a16:colId xmlns:a16="http://schemas.microsoft.com/office/drawing/2014/main" val="2542397794"/>
                    </a:ext>
                  </a:extLst>
                </a:gridCol>
                <a:gridCol w="490538">
                  <a:extLst>
                    <a:ext uri="{9D8B030D-6E8A-4147-A177-3AD203B41FA5}">
                      <a16:colId xmlns:a16="http://schemas.microsoft.com/office/drawing/2014/main" val="1311456526"/>
                    </a:ext>
                  </a:extLst>
                </a:gridCol>
                <a:gridCol w="490538">
                  <a:extLst>
                    <a:ext uri="{9D8B030D-6E8A-4147-A177-3AD203B41FA5}">
                      <a16:colId xmlns:a16="http://schemas.microsoft.com/office/drawing/2014/main" val="2580802261"/>
                    </a:ext>
                  </a:extLst>
                </a:gridCol>
                <a:gridCol w="490538">
                  <a:extLst>
                    <a:ext uri="{9D8B030D-6E8A-4147-A177-3AD203B41FA5}">
                      <a16:colId xmlns:a16="http://schemas.microsoft.com/office/drawing/2014/main" val="277532121"/>
                    </a:ext>
                  </a:extLst>
                </a:gridCol>
                <a:gridCol w="490538">
                  <a:extLst>
                    <a:ext uri="{9D8B030D-6E8A-4147-A177-3AD203B41FA5}">
                      <a16:colId xmlns:a16="http://schemas.microsoft.com/office/drawing/2014/main" val="2778473170"/>
                    </a:ext>
                  </a:extLst>
                </a:gridCol>
                <a:gridCol w="490538">
                  <a:extLst>
                    <a:ext uri="{9D8B030D-6E8A-4147-A177-3AD203B41FA5}">
                      <a16:colId xmlns:a16="http://schemas.microsoft.com/office/drawing/2014/main" val="3915852475"/>
                    </a:ext>
                  </a:extLst>
                </a:gridCol>
              </a:tblGrid>
              <a:tr h="184188">
                <a:tc>
                  <a:txBody>
                    <a:bodyPr/>
                    <a:lstStyle/>
                    <a:p>
                      <a:r>
                        <a:rPr lang="en-GB" sz="600" b="1" noProof="0" dirty="0">
                          <a:solidFill>
                            <a:schemeClr val="tx1"/>
                          </a:solidFill>
                          <a:latin typeface="Constantia" panose="02030602050306030303" pitchFamily="18" charset="0"/>
                        </a:rPr>
                        <a:t>Variable</a:t>
                      </a:r>
                    </a:p>
                  </a:txBody>
                  <a:tcPr marL="41840" marR="41840" marT="20920" marB="20920" anchor="ctr">
                    <a:lnL>
                      <a:noFill/>
                    </a:lnL>
                    <a:lnR>
                      <a:noFill/>
                    </a:lnR>
                    <a:lnT>
                      <a:noFill/>
                    </a:lnT>
                    <a:lnB>
                      <a:noFill/>
                    </a:lnB>
                    <a:solidFill>
                      <a:srgbClr val="F9991C"/>
                    </a:solidFill>
                  </a:tcPr>
                </a:tc>
                <a:tc>
                  <a:txBody>
                    <a:bodyPr/>
                    <a:lstStyle/>
                    <a:p>
                      <a:pPr algn="ctr"/>
                      <a:r>
                        <a:rPr lang="it-IT" sz="600" b="1" dirty="0">
                          <a:solidFill>
                            <a:schemeClr val="tx1"/>
                          </a:solidFill>
                          <a:latin typeface="Constantia" panose="02030602050306030303" pitchFamily="18" charset="0"/>
                        </a:rPr>
                        <a:t>Gly</a:t>
                      </a:r>
                    </a:p>
                  </a:txBody>
                  <a:tcPr marL="41840" marR="41840" marT="20920" marB="20920" anchor="ctr">
                    <a:lnL>
                      <a:noFill/>
                    </a:lnL>
                    <a:lnR>
                      <a:noFill/>
                    </a:lnR>
                    <a:lnT>
                      <a:noFill/>
                    </a:lnT>
                    <a:lnB>
                      <a:noFill/>
                    </a:lnB>
                    <a:solidFill>
                      <a:srgbClr val="F9991C"/>
                    </a:solidFill>
                  </a:tcPr>
                </a:tc>
                <a:tc>
                  <a:txBody>
                    <a:bodyPr/>
                    <a:lstStyle/>
                    <a:p>
                      <a:r>
                        <a:rPr lang="it-IT" sz="600" b="1" dirty="0">
                          <a:solidFill>
                            <a:schemeClr val="tx1"/>
                          </a:solidFill>
                          <a:latin typeface="Constantia" panose="02030602050306030303" pitchFamily="18" charset="0"/>
                        </a:rPr>
                        <a:t>Obe</a:t>
                      </a:r>
                    </a:p>
                  </a:txBody>
                  <a:tcPr marL="41840" marR="41840" marT="20920" marB="20920" anchor="ctr">
                    <a:lnL>
                      <a:noFill/>
                    </a:lnL>
                    <a:lnR>
                      <a:noFill/>
                    </a:lnR>
                    <a:lnT>
                      <a:noFill/>
                    </a:lnT>
                    <a:lnB>
                      <a:noFill/>
                    </a:lnB>
                    <a:solidFill>
                      <a:srgbClr val="F9991C"/>
                    </a:solidFill>
                  </a:tcPr>
                </a:tc>
                <a:tc>
                  <a:txBody>
                    <a:bodyPr/>
                    <a:lstStyle/>
                    <a:p>
                      <a:r>
                        <a:rPr lang="it-IT" sz="600" b="1" dirty="0">
                          <a:solidFill>
                            <a:schemeClr val="tx1"/>
                          </a:solidFill>
                          <a:latin typeface="Constantia" panose="02030602050306030303" pitchFamily="18" charset="0"/>
                        </a:rPr>
                        <a:t>Press</a:t>
                      </a:r>
                    </a:p>
                  </a:txBody>
                  <a:tcPr marL="41840" marR="41840" marT="20920" marB="20920" anchor="ctr">
                    <a:lnL>
                      <a:noFill/>
                    </a:lnL>
                    <a:lnR>
                      <a:noFill/>
                    </a:lnR>
                    <a:lnT>
                      <a:noFill/>
                    </a:lnT>
                    <a:lnB>
                      <a:noFill/>
                    </a:lnB>
                    <a:solidFill>
                      <a:srgbClr val="F9991C"/>
                    </a:solidFill>
                  </a:tcPr>
                </a:tc>
                <a:tc>
                  <a:txBody>
                    <a:bodyPr/>
                    <a:lstStyle/>
                    <a:p>
                      <a:r>
                        <a:rPr lang="it-IT" sz="600" b="1" dirty="0">
                          <a:solidFill>
                            <a:schemeClr val="tx1"/>
                          </a:solidFill>
                          <a:latin typeface="Constantia" panose="02030602050306030303" pitchFamily="18" charset="0"/>
                        </a:rPr>
                        <a:t>Lip</a:t>
                      </a:r>
                    </a:p>
                  </a:txBody>
                  <a:tcPr marL="41840" marR="41840" marT="20920" marB="20920" anchor="ctr">
                    <a:lnL>
                      <a:noFill/>
                    </a:lnL>
                    <a:lnR>
                      <a:noFill/>
                    </a:lnR>
                    <a:lnT>
                      <a:noFill/>
                    </a:lnT>
                    <a:lnB>
                      <a:noFill/>
                    </a:lnB>
                    <a:solidFill>
                      <a:srgbClr val="F9991C"/>
                    </a:solidFill>
                  </a:tcPr>
                </a:tc>
                <a:tc>
                  <a:txBody>
                    <a:bodyPr/>
                    <a:lstStyle/>
                    <a:p>
                      <a:pPr algn="ctr"/>
                      <a:r>
                        <a:rPr lang="en-GB" sz="600" b="1" noProof="0" dirty="0">
                          <a:solidFill>
                            <a:schemeClr val="tx1"/>
                          </a:solidFill>
                          <a:latin typeface="Constantia" panose="02030602050306030303" pitchFamily="18" charset="0"/>
                        </a:rPr>
                        <a:t>P-value (ANOVA)</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052996052"/>
                  </a:ext>
                </a:extLst>
              </a:tr>
              <a:tr h="92251">
                <a:tc>
                  <a:txBody>
                    <a:bodyPr/>
                    <a:lstStyle/>
                    <a:p>
                      <a:r>
                        <a:rPr lang="en-GB" sz="600" noProof="0">
                          <a:solidFill>
                            <a:schemeClr val="tx1"/>
                          </a:solidFill>
                          <a:latin typeface="Constantia" panose="02030602050306030303" pitchFamily="18" charset="0"/>
                        </a:rPr>
                        <a:t>Male (%)</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62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48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65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58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0.048</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404856964"/>
                  </a:ext>
                </a:extLst>
              </a:tr>
              <a:tr h="137173">
                <a:tc>
                  <a:txBody>
                    <a:bodyPr/>
                    <a:lstStyle/>
                    <a:p>
                      <a:r>
                        <a:rPr lang="en-GB" sz="600" noProof="0">
                          <a:solidFill>
                            <a:schemeClr val="tx1"/>
                          </a:solidFill>
                          <a:latin typeface="Constantia" panose="02030602050306030303" pitchFamily="18" charset="0"/>
                        </a:rPr>
                        <a:t>Age (yrs)</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68±7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60±8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69±6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63±7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0.063</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926576589"/>
                  </a:ext>
                </a:extLst>
              </a:tr>
              <a:tr h="137173">
                <a:tc>
                  <a:txBody>
                    <a:bodyPr/>
                    <a:lstStyle/>
                    <a:p>
                      <a:r>
                        <a:rPr lang="en-GB" sz="600" noProof="0">
                          <a:solidFill>
                            <a:schemeClr val="tx1"/>
                          </a:solidFill>
                          <a:latin typeface="Constantia" panose="02030602050306030303" pitchFamily="18" charset="0"/>
                        </a:rPr>
                        <a:t>Smoker (%)</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32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28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40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0.039</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089248043"/>
                  </a:ext>
                </a:extLst>
              </a:tr>
              <a:tr h="137173">
                <a:tc>
                  <a:txBody>
                    <a:bodyPr/>
                    <a:lstStyle/>
                    <a:p>
                      <a:r>
                        <a:rPr lang="en-GB" sz="600" noProof="0">
                          <a:solidFill>
                            <a:schemeClr val="tx1"/>
                          </a:solidFill>
                          <a:latin typeface="Constantia" panose="02030602050306030303" pitchFamily="18" charset="0"/>
                        </a:rPr>
                        <a:t>BMI</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29±3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35±4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28±3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27±2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22535439"/>
                  </a:ext>
                </a:extLst>
              </a:tr>
              <a:tr h="137173">
                <a:tc>
                  <a:txBody>
                    <a:bodyPr/>
                    <a:lstStyle/>
                    <a:p>
                      <a:r>
                        <a:rPr lang="en-GB" sz="600" noProof="0">
                          <a:solidFill>
                            <a:schemeClr val="tx1"/>
                          </a:solidFill>
                          <a:latin typeface="Constantia" panose="02030602050306030303" pitchFamily="18" charset="0"/>
                        </a:rPr>
                        <a:t>SBP</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132±12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128±10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150±15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130±11</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77028235"/>
                  </a:ext>
                </a:extLst>
              </a:tr>
              <a:tr h="137173">
                <a:tc>
                  <a:txBody>
                    <a:bodyPr/>
                    <a:lstStyle/>
                    <a:p>
                      <a:r>
                        <a:rPr lang="en-GB" sz="600" noProof="0">
                          <a:solidFill>
                            <a:schemeClr val="tx1"/>
                          </a:solidFill>
                          <a:latin typeface="Constantia" panose="02030602050306030303" pitchFamily="18" charset="0"/>
                        </a:rPr>
                        <a:t>DBP</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78±8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76±7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88±9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80±7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379558866"/>
                  </a:ext>
                </a:extLst>
              </a:tr>
              <a:tr h="137173">
                <a:tc>
                  <a:txBody>
                    <a:bodyPr/>
                    <a:lstStyle/>
                    <a:p>
                      <a:r>
                        <a:rPr lang="en-GB" sz="600" noProof="0">
                          <a:solidFill>
                            <a:schemeClr val="tx1"/>
                          </a:solidFill>
                          <a:latin typeface="Constantia" panose="02030602050306030303" pitchFamily="18" charset="0"/>
                        </a:rPr>
                        <a:t>AST</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52±18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48±16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46±15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45±14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0.021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022688695"/>
                  </a:ext>
                </a:extLst>
              </a:tr>
              <a:tr h="137173">
                <a:tc>
                  <a:txBody>
                    <a:bodyPr/>
                    <a:lstStyle/>
                    <a:p>
                      <a:r>
                        <a:rPr lang="en-GB" sz="600" noProof="0">
                          <a:solidFill>
                            <a:schemeClr val="tx1"/>
                          </a:solidFill>
                          <a:latin typeface="Constantia" panose="02030602050306030303" pitchFamily="18" charset="0"/>
                        </a:rPr>
                        <a:t>ALT</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60±22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55±20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50±18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48±17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0.018</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826368718"/>
                  </a:ext>
                </a:extLst>
              </a:tr>
              <a:tr h="137173">
                <a:tc>
                  <a:txBody>
                    <a:bodyPr/>
                    <a:lstStyle/>
                    <a:p>
                      <a:r>
                        <a:rPr lang="en-GB" sz="600" noProof="0">
                          <a:solidFill>
                            <a:schemeClr val="tx1"/>
                          </a:solidFill>
                          <a:latin typeface="Constantia" panose="02030602050306030303" pitchFamily="18" charset="0"/>
                        </a:rPr>
                        <a:t>GGT</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75±30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70±28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65±25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68±27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0.015</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280631611"/>
                  </a:ext>
                </a:extLst>
              </a:tr>
              <a:tr h="137173">
                <a:tc>
                  <a:txBody>
                    <a:bodyPr/>
                    <a:lstStyle/>
                    <a:p>
                      <a:r>
                        <a:rPr lang="en-GB" sz="600" noProof="0">
                          <a:solidFill>
                            <a:schemeClr val="tx1"/>
                          </a:solidFill>
                          <a:latin typeface="Constantia" panose="02030602050306030303" pitchFamily="18" charset="0"/>
                        </a:rPr>
                        <a:t>ALP</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110±35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105±30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108±32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100±28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0.042</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539135409"/>
                  </a:ext>
                </a:extLst>
              </a:tr>
              <a:tr h="137173">
                <a:tc>
                  <a:txBody>
                    <a:bodyPr/>
                    <a:lstStyle/>
                    <a:p>
                      <a:r>
                        <a:rPr lang="en-GB" sz="600" noProof="0">
                          <a:solidFill>
                            <a:schemeClr val="tx1"/>
                          </a:solidFill>
                          <a:latin typeface="Constantia" panose="02030602050306030303" pitchFamily="18" charset="0"/>
                        </a:rPr>
                        <a:t>TB</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1.1±0.3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1.0±0.3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1.1±0.4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1.0±0.3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0.087</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85320506"/>
                  </a:ext>
                </a:extLst>
              </a:tr>
              <a:tr h="137173">
                <a:tc>
                  <a:txBody>
                    <a:bodyPr/>
                    <a:lstStyle/>
                    <a:p>
                      <a:r>
                        <a:rPr lang="en-GB" sz="600" noProof="0">
                          <a:solidFill>
                            <a:schemeClr val="tx1"/>
                          </a:solidFill>
                          <a:latin typeface="Constantia" panose="02030602050306030303" pitchFamily="18" charset="0"/>
                        </a:rPr>
                        <a:t>PLT</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135±35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150±40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140±38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145±36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0.012</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421842776"/>
                  </a:ext>
                </a:extLst>
              </a:tr>
              <a:tr h="137173">
                <a:tc>
                  <a:txBody>
                    <a:bodyPr/>
                    <a:lstStyle/>
                    <a:p>
                      <a:r>
                        <a:rPr lang="en-GB" sz="600" noProof="0">
                          <a:solidFill>
                            <a:schemeClr val="tx1"/>
                          </a:solidFill>
                          <a:latin typeface="Constantia" panose="02030602050306030303" pitchFamily="18" charset="0"/>
                        </a:rPr>
                        <a:t>PA</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3.6±0.4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3.8±0.3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3.7±0.4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3.8±0.3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0.033</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452600972"/>
                  </a:ext>
                </a:extLst>
              </a:tr>
              <a:tr h="137173">
                <a:tc>
                  <a:txBody>
                    <a:bodyPr/>
                    <a:lstStyle/>
                    <a:p>
                      <a:r>
                        <a:rPr lang="en-GB" sz="600" noProof="0">
                          <a:solidFill>
                            <a:schemeClr val="tx1"/>
                          </a:solidFill>
                          <a:latin typeface="Constantia" panose="02030602050306030303" pitchFamily="18" charset="0"/>
                        </a:rPr>
                        <a:t>PT</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14.8±1.2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14.5±1.0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14.7±1.1</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14.5±1.0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0.028</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165182478"/>
                  </a:ext>
                </a:extLst>
              </a:tr>
              <a:tr h="137173">
                <a:tc>
                  <a:txBody>
                    <a:bodyPr/>
                    <a:lstStyle/>
                    <a:p>
                      <a:r>
                        <a:rPr lang="en-GB" sz="600" noProof="0">
                          <a:solidFill>
                            <a:schemeClr val="tx1"/>
                          </a:solidFill>
                          <a:latin typeface="Constantia" panose="02030602050306030303" pitchFamily="18" charset="0"/>
                        </a:rPr>
                        <a:t>TC</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180±35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190±40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185±38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240±45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44402456"/>
                  </a:ext>
                </a:extLst>
              </a:tr>
              <a:tr h="137173">
                <a:tc>
                  <a:txBody>
                    <a:bodyPr/>
                    <a:lstStyle/>
                    <a:p>
                      <a:r>
                        <a:rPr lang="en-GB" sz="600" noProof="0">
                          <a:solidFill>
                            <a:schemeClr val="tx1"/>
                          </a:solidFill>
                          <a:latin typeface="Constantia" panose="02030602050306030303" pitchFamily="18" charset="0"/>
                        </a:rPr>
                        <a:t>HDL</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42±10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38±9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45±11</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35±8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659207721"/>
                  </a:ext>
                </a:extLst>
              </a:tr>
              <a:tr h="137173">
                <a:tc>
                  <a:txBody>
                    <a:bodyPr/>
                    <a:lstStyle/>
                    <a:p>
                      <a:r>
                        <a:rPr lang="en-GB" sz="600" noProof="0">
                          <a:solidFill>
                            <a:schemeClr val="tx1"/>
                          </a:solidFill>
                          <a:latin typeface="Constantia" panose="02030602050306030303" pitchFamily="18" charset="0"/>
                        </a:rPr>
                        <a:t>LDL</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100±30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110±35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105±32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160±40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635548103"/>
                  </a:ext>
                </a:extLst>
              </a:tr>
              <a:tr h="137173">
                <a:tc>
                  <a:txBody>
                    <a:bodyPr/>
                    <a:lstStyle/>
                    <a:p>
                      <a:r>
                        <a:rPr lang="en-GB" sz="600" noProof="0">
                          <a:solidFill>
                            <a:schemeClr val="tx1"/>
                          </a:solidFill>
                          <a:latin typeface="Constantia" panose="02030602050306030303" pitchFamily="18" charset="0"/>
                        </a:rPr>
                        <a:t>TG</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180±60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190±65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160±55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220±70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533061150"/>
                  </a:ext>
                </a:extLst>
              </a:tr>
              <a:tr h="137173">
                <a:tc>
                  <a:txBody>
                    <a:bodyPr/>
                    <a:lstStyle/>
                    <a:p>
                      <a:r>
                        <a:rPr lang="en-GB" sz="600" noProof="0">
                          <a:solidFill>
                            <a:schemeClr val="tx1"/>
                          </a:solidFill>
                          <a:latin typeface="Constantia" panose="02030602050306030303" pitchFamily="18" charset="0"/>
                        </a:rPr>
                        <a:t>CRP</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4.5±2.0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5.0±2.5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3.5±1.8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3.8±2.0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0.006</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226133368"/>
                  </a:ext>
                </a:extLst>
              </a:tr>
              <a:tr h="137173">
                <a:tc>
                  <a:txBody>
                    <a:bodyPr/>
                    <a:lstStyle/>
                    <a:p>
                      <a:r>
                        <a:rPr lang="en-GB" sz="600" noProof="0">
                          <a:solidFill>
                            <a:schemeClr val="tx1"/>
                          </a:solidFill>
                          <a:latin typeface="Constantia" panose="02030602050306030303" pitchFamily="18" charset="0"/>
                        </a:rPr>
                        <a:t>Insulin</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20±8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22±9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16±6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18±7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188514381"/>
                  </a:ext>
                </a:extLst>
              </a:tr>
              <a:tr h="137173">
                <a:tc>
                  <a:txBody>
                    <a:bodyPr/>
                    <a:lstStyle/>
                    <a:p>
                      <a:r>
                        <a:rPr lang="en-GB" sz="600" noProof="0">
                          <a:solidFill>
                            <a:schemeClr val="tx1"/>
                          </a:solidFill>
                          <a:latin typeface="Constantia" panose="02030602050306030303" pitchFamily="18" charset="0"/>
                        </a:rPr>
                        <a:t>FPG</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145±25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105±15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102±12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104±14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432037768"/>
                  </a:ext>
                </a:extLst>
              </a:tr>
              <a:tr h="137173">
                <a:tc>
                  <a:txBody>
                    <a:bodyPr/>
                    <a:lstStyle/>
                    <a:p>
                      <a:r>
                        <a:rPr lang="en-GB" sz="600" noProof="0">
                          <a:solidFill>
                            <a:schemeClr val="tx1"/>
                          </a:solidFill>
                          <a:latin typeface="Constantia" panose="02030602050306030303" pitchFamily="18" charset="0"/>
                        </a:rPr>
                        <a:t>HbA1c</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7.6±0.8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5.8±0.4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5.7±0.3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5.8±0.4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741956667"/>
                  </a:ext>
                </a:extLst>
              </a:tr>
              <a:tr h="137173">
                <a:tc>
                  <a:txBody>
                    <a:bodyPr/>
                    <a:lstStyle/>
                    <a:p>
                      <a:r>
                        <a:rPr lang="en-GB" sz="600" noProof="0">
                          <a:solidFill>
                            <a:schemeClr val="tx1"/>
                          </a:solidFill>
                          <a:latin typeface="Constantia" panose="02030602050306030303" pitchFamily="18" charset="0"/>
                        </a:rPr>
                        <a:t>HOMA-IR</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5.5±2.0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6.0±2.5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3.8±1.5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4.5±1.8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620939140"/>
                  </a:ext>
                </a:extLst>
              </a:tr>
              <a:tr h="137173">
                <a:tc>
                  <a:txBody>
                    <a:bodyPr/>
                    <a:lstStyle/>
                    <a:p>
                      <a:r>
                        <a:rPr lang="en-GB" sz="600" noProof="0">
                          <a:solidFill>
                            <a:schemeClr val="tx1"/>
                          </a:solidFill>
                          <a:latin typeface="Constantia" panose="02030602050306030303" pitchFamily="18" charset="0"/>
                        </a:rPr>
                        <a:t>LSM</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18±6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16±5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17±5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16±4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0.014</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583754014"/>
                  </a:ext>
                </a:extLst>
              </a:tr>
              <a:tr h="137173">
                <a:tc>
                  <a:txBody>
                    <a:bodyPr/>
                    <a:lstStyle/>
                    <a:p>
                      <a:r>
                        <a:rPr lang="en-GB" sz="600" noProof="0" dirty="0">
                          <a:solidFill>
                            <a:schemeClr val="tx1"/>
                          </a:solidFill>
                          <a:latin typeface="Constantia" panose="02030602050306030303" pitchFamily="18" charset="0"/>
                        </a:rPr>
                        <a:t>CAP</a:t>
                      </a:r>
                    </a:p>
                  </a:txBody>
                  <a:tcPr marL="41840" marR="41840" marT="20920" marB="20920" anchor="ctr">
                    <a:lnL>
                      <a:noFill/>
                    </a:lnL>
                    <a:lnR>
                      <a:noFill/>
                    </a:lnR>
                    <a:lnT>
                      <a:noFill/>
                    </a:lnT>
                    <a:lnB>
                      <a:noFill/>
                    </a:lnB>
                    <a:solidFill>
                      <a:srgbClr val="F9991C"/>
                    </a:solidFill>
                  </a:tcPr>
                </a:tc>
                <a:tc>
                  <a:txBody>
                    <a:bodyPr/>
                    <a:lstStyle/>
                    <a:p>
                      <a:r>
                        <a:rPr lang="it-IT" sz="600">
                          <a:solidFill>
                            <a:schemeClr val="tx1"/>
                          </a:solidFill>
                          <a:latin typeface="Constantia" panose="02030602050306030303" pitchFamily="18" charset="0"/>
                        </a:rPr>
                        <a:t>280±40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310±35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solidFill>
                            <a:schemeClr val="tx1"/>
                          </a:solidFill>
                          <a:latin typeface="Constantia" panose="02030602050306030303" pitchFamily="18" charset="0"/>
                        </a:rPr>
                        <a:t>270±30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solidFill>
                            <a:schemeClr val="tx1"/>
                          </a:solidFill>
                          <a:latin typeface="Constantia" panose="02030602050306030303" pitchFamily="18" charset="0"/>
                        </a:rPr>
                        <a:t>285±38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478276973"/>
                  </a:ext>
                </a:extLst>
              </a:tr>
            </a:tbl>
          </a:graphicData>
        </a:graphic>
      </p:graphicFrame>
      <p:graphicFrame>
        <p:nvGraphicFramePr>
          <p:cNvPr id="2" name="Tabella 1">
            <a:extLst>
              <a:ext uri="{FF2B5EF4-FFF2-40B4-BE49-F238E27FC236}">
                <a16:creationId xmlns:a16="http://schemas.microsoft.com/office/drawing/2014/main" id="{1FBE675A-D1CB-8FA9-5BBE-F1275A841474}"/>
              </a:ext>
            </a:extLst>
          </p:cNvPr>
          <p:cNvGraphicFramePr>
            <a:graphicFrameLocks noGrp="1"/>
          </p:cNvGraphicFramePr>
          <p:nvPr/>
        </p:nvGraphicFramePr>
        <p:xfrm>
          <a:off x="3530407" y="2589550"/>
          <a:ext cx="3924304" cy="3654045"/>
        </p:xfrm>
        <a:graphic>
          <a:graphicData uri="http://schemas.openxmlformats.org/drawingml/2006/table">
            <a:tbl>
              <a:tblPr/>
              <a:tblGrid>
                <a:gridCol w="490538">
                  <a:extLst>
                    <a:ext uri="{9D8B030D-6E8A-4147-A177-3AD203B41FA5}">
                      <a16:colId xmlns:a16="http://schemas.microsoft.com/office/drawing/2014/main" val="2542397794"/>
                    </a:ext>
                  </a:extLst>
                </a:gridCol>
                <a:gridCol w="490538">
                  <a:extLst>
                    <a:ext uri="{9D8B030D-6E8A-4147-A177-3AD203B41FA5}">
                      <a16:colId xmlns:a16="http://schemas.microsoft.com/office/drawing/2014/main" val="1311456526"/>
                    </a:ext>
                  </a:extLst>
                </a:gridCol>
                <a:gridCol w="490538">
                  <a:extLst>
                    <a:ext uri="{9D8B030D-6E8A-4147-A177-3AD203B41FA5}">
                      <a16:colId xmlns:a16="http://schemas.microsoft.com/office/drawing/2014/main" val="2580802261"/>
                    </a:ext>
                  </a:extLst>
                </a:gridCol>
                <a:gridCol w="490538">
                  <a:extLst>
                    <a:ext uri="{9D8B030D-6E8A-4147-A177-3AD203B41FA5}">
                      <a16:colId xmlns:a16="http://schemas.microsoft.com/office/drawing/2014/main" val="277532121"/>
                    </a:ext>
                  </a:extLst>
                </a:gridCol>
                <a:gridCol w="490538">
                  <a:extLst>
                    <a:ext uri="{9D8B030D-6E8A-4147-A177-3AD203B41FA5}">
                      <a16:colId xmlns:a16="http://schemas.microsoft.com/office/drawing/2014/main" val="2778473170"/>
                    </a:ext>
                  </a:extLst>
                </a:gridCol>
                <a:gridCol w="490538">
                  <a:extLst>
                    <a:ext uri="{9D8B030D-6E8A-4147-A177-3AD203B41FA5}">
                      <a16:colId xmlns:a16="http://schemas.microsoft.com/office/drawing/2014/main" val="3131463247"/>
                    </a:ext>
                  </a:extLst>
                </a:gridCol>
                <a:gridCol w="490538">
                  <a:extLst>
                    <a:ext uri="{9D8B030D-6E8A-4147-A177-3AD203B41FA5}">
                      <a16:colId xmlns:a16="http://schemas.microsoft.com/office/drawing/2014/main" val="991863795"/>
                    </a:ext>
                  </a:extLst>
                </a:gridCol>
                <a:gridCol w="490538">
                  <a:extLst>
                    <a:ext uri="{9D8B030D-6E8A-4147-A177-3AD203B41FA5}">
                      <a16:colId xmlns:a16="http://schemas.microsoft.com/office/drawing/2014/main" val="3915852475"/>
                    </a:ext>
                  </a:extLst>
                </a:gridCol>
              </a:tblGrid>
              <a:tr h="184188">
                <a:tc>
                  <a:txBody>
                    <a:bodyPr/>
                    <a:lstStyle/>
                    <a:p>
                      <a:r>
                        <a:rPr lang="en-GB" sz="600" b="1" noProof="0">
                          <a:latin typeface="Constantia" panose="02030602050306030303" pitchFamily="18" charset="0"/>
                        </a:rPr>
                        <a:t>Variable</a:t>
                      </a:r>
                    </a:p>
                  </a:txBody>
                  <a:tcPr marL="41840" marR="41840" marT="20920" marB="20920" anchor="ctr">
                    <a:lnL>
                      <a:noFill/>
                    </a:lnL>
                    <a:lnR>
                      <a:noFill/>
                    </a:lnR>
                    <a:lnT>
                      <a:noFill/>
                    </a:lnT>
                    <a:lnB>
                      <a:noFill/>
                    </a:lnB>
                    <a:solidFill>
                      <a:srgbClr val="F9991C"/>
                    </a:solidFill>
                  </a:tcPr>
                </a:tc>
                <a:tc>
                  <a:txBody>
                    <a:bodyPr/>
                    <a:lstStyle/>
                    <a:p>
                      <a:r>
                        <a:rPr lang="en-GB" sz="600" b="1" noProof="0" dirty="0" err="1">
                          <a:latin typeface="Constantia" panose="02030602050306030303" pitchFamily="18" charset="0"/>
                        </a:rPr>
                        <a:t>Obe+Gly</a:t>
                      </a:r>
                      <a:endParaRPr lang="en-GB" sz="600" b="1" noProof="0" dirty="0">
                        <a:latin typeface="Constantia" panose="02030602050306030303" pitchFamily="18" charset="0"/>
                      </a:endParaRPr>
                    </a:p>
                  </a:txBody>
                  <a:tcPr marL="41840" marR="41840" marT="20920" marB="20920" anchor="ctr">
                    <a:lnL>
                      <a:noFill/>
                    </a:lnL>
                    <a:lnR>
                      <a:noFill/>
                    </a:lnR>
                    <a:lnT>
                      <a:noFill/>
                    </a:lnT>
                    <a:lnB>
                      <a:noFill/>
                    </a:lnB>
                    <a:solidFill>
                      <a:srgbClr val="F9991C"/>
                    </a:solidFill>
                  </a:tcPr>
                </a:tc>
                <a:tc>
                  <a:txBody>
                    <a:bodyPr/>
                    <a:lstStyle/>
                    <a:p>
                      <a:r>
                        <a:rPr lang="en-GB" sz="600" b="1" noProof="0" dirty="0" err="1">
                          <a:latin typeface="Constantia" panose="02030602050306030303" pitchFamily="18" charset="0"/>
                        </a:rPr>
                        <a:t>Obe+Press</a:t>
                      </a:r>
                      <a:endParaRPr lang="en-GB" sz="600" b="1" noProof="0" dirty="0">
                        <a:latin typeface="Constantia" panose="02030602050306030303" pitchFamily="18" charset="0"/>
                      </a:endParaRPr>
                    </a:p>
                  </a:txBody>
                  <a:tcPr marL="41840" marR="41840" marT="20920" marB="20920" anchor="ctr">
                    <a:lnL>
                      <a:noFill/>
                    </a:lnL>
                    <a:lnR>
                      <a:noFill/>
                    </a:lnR>
                    <a:lnT>
                      <a:noFill/>
                    </a:lnT>
                    <a:lnB>
                      <a:noFill/>
                    </a:lnB>
                    <a:solidFill>
                      <a:srgbClr val="F9991C"/>
                    </a:solidFill>
                  </a:tcPr>
                </a:tc>
                <a:tc>
                  <a:txBody>
                    <a:bodyPr/>
                    <a:lstStyle/>
                    <a:p>
                      <a:r>
                        <a:rPr lang="en-GB" sz="600" b="1" noProof="0" dirty="0">
                          <a:latin typeface="Constantia" panose="02030602050306030303" pitchFamily="18" charset="0"/>
                        </a:rPr>
                        <a:t>Obe +Lip</a:t>
                      </a:r>
                    </a:p>
                  </a:txBody>
                  <a:tcPr marL="41840" marR="41840" marT="20920" marB="20920" anchor="ctr">
                    <a:lnL>
                      <a:noFill/>
                    </a:lnL>
                    <a:lnR>
                      <a:noFill/>
                    </a:lnR>
                    <a:lnT>
                      <a:noFill/>
                    </a:lnT>
                    <a:lnB>
                      <a:noFill/>
                    </a:lnB>
                    <a:solidFill>
                      <a:srgbClr val="F9991C"/>
                    </a:solidFill>
                  </a:tcPr>
                </a:tc>
                <a:tc>
                  <a:txBody>
                    <a:bodyPr/>
                    <a:lstStyle/>
                    <a:p>
                      <a:r>
                        <a:rPr lang="en-GB" sz="600" b="1" noProof="0" dirty="0" err="1">
                          <a:latin typeface="Constantia" panose="02030602050306030303" pitchFamily="18" charset="0"/>
                        </a:rPr>
                        <a:t>Gly+Press</a:t>
                      </a:r>
                      <a:endParaRPr lang="en-GB" sz="600" b="1" noProof="0" dirty="0">
                        <a:latin typeface="Constantia" panose="02030602050306030303" pitchFamily="18" charset="0"/>
                      </a:endParaRPr>
                    </a:p>
                  </a:txBody>
                  <a:tcPr marL="41840" marR="41840" marT="20920" marB="20920" anchor="ctr">
                    <a:lnL>
                      <a:noFill/>
                    </a:lnL>
                    <a:lnR>
                      <a:noFill/>
                    </a:lnR>
                    <a:lnT>
                      <a:noFill/>
                    </a:lnT>
                    <a:lnB>
                      <a:noFill/>
                    </a:lnB>
                    <a:solidFill>
                      <a:srgbClr val="F9991C"/>
                    </a:solidFill>
                  </a:tcPr>
                </a:tc>
                <a:tc>
                  <a:txBody>
                    <a:bodyPr/>
                    <a:lstStyle/>
                    <a:p>
                      <a:r>
                        <a:rPr lang="en-GB" sz="600" b="1" noProof="0" dirty="0" err="1">
                          <a:latin typeface="Constantia" panose="02030602050306030303" pitchFamily="18" charset="0"/>
                        </a:rPr>
                        <a:t>Gly+Lip</a:t>
                      </a:r>
                      <a:endParaRPr lang="en-GB" sz="600" b="1" noProof="0" dirty="0">
                        <a:latin typeface="Constantia" panose="02030602050306030303" pitchFamily="18" charset="0"/>
                      </a:endParaRPr>
                    </a:p>
                  </a:txBody>
                  <a:tcPr marL="41840" marR="41840" marT="20920" marB="20920" anchor="ctr">
                    <a:lnL>
                      <a:noFill/>
                    </a:lnL>
                    <a:lnR>
                      <a:noFill/>
                    </a:lnR>
                    <a:lnT>
                      <a:noFill/>
                    </a:lnT>
                    <a:lnB>
                      <a:noFill/>
                    </a:lnB>
                    <a:solidFill>
                      <a:srgbClr val="F9991C"/>
                    </a:solidFill>
                  </a:tcPr>
                </a:tc>
                <a:tc>
                  <a:txBody>
                    <a:bodyPr/>
                    <a:lstStyle/>
                    <a:p>
                      <a:r>
                        <a:rPr lang="en-GB" sz="600" b="1" noProof="0" dirty="0" err="1">
                          <a:latin typeface="Constantia" panose="02030602050306030303" pitchFamily="18" charset="0"/>
                        </a:rPr>
                        <a:t>Press+Lip</a:t>
                      </a:r>
                      <a:endParaRPr lang="en-GB" sz="600" b="1" noProof="0" dirty="0">
                        <a:latin typeface="Constantia" panose="02030602050306030303" pitchFamily="18" charset="0"/>
                      </a:endParaRPr>
                    </a:p>
                  </a:txBody>
                  <a:tcPr marL="41840" marR="41840" marT="20920" marB="20920" anchor="ctr">
                    <a:lnL>
                      <a:noFill/>
                    </a:lnL>
                    <a:lnR>
                      <a:noFill/>
                    </a:lnR>
                    <a:lnT>
                      <a:noFill/>
                    </a:lnT>
                    <a:lnB>
                      <a:noFill/>
                    </a:lnB>
                    <a:solidFill>
                      <a:srgbClr val="F9991C"/>
                    </a:solidFill>
                  </a:tcPr>
                </a:tc>
                <a:tc>
                  <a:txBody>
                    <a:bodyPr/>
                    <a:lstStyle/>
                    <a:p>
                      <a:pPr algn="ctr"/>
                      <a:r>
                        <a:rPr lang="en-GB" sz="600" b="1" noProof="0" dirty="0">
                          <a:latin typeface="Constantia" panose="02030602050306030303" pitchFamily="18" charset="0"/>
                        </a:rPr>
                        <a:t>P-value (ANOVA)</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052996052"/>
                  </a:ext>
                </a:extLst>
              </a:tr>
              <a:tr h="137173">
                <a:tc>
                  <a:txBody>
                    <a:bodyPr/>
                    <a:lstStyle/>
                    <a:p>
                      <a:r>
                        <a:rPr lang="en-GB" sz="600" noProof="0">
                          <a:latin typeface="Constantia" panose="02030602050306030303" pitchFamily="18" charset="0"/>
                        </a:rPr>
                        <a:t>Male (%)</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58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60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55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66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63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68</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dirty="0">
                          <a:latin typeface="Constantia" panose="02030602050306030303" pitchFamily="18" charset="0"/>
                        </a:rPr>
                        <a:t>0.041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404856964"/>
                  </a:ext>
                </a:extLst>
              </a:tr>
              <a:tr h="137173">
                <a:tc>
                  <a:txBody>
                    <a:bodyPr/>
                    <a:lstStyle/>
                    <a:p>
                      <a:r>
                        <a:rPr lang="en-GB" sz="600" noProof="0">
                          <a:latin typeface="Constantia" panose="02030602050306030303" pitchFamily="18" charset="0"/>
                        </a:rPr>
                        <a:t>Age (yrs)</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64±8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66±7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62±9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70±6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67±7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69±6</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0" dirty="0">
                          <a:latin typeface="Constantia" panose="02030602050306030303" pitchFamily="18" charset="0"/>
                        </a:rPr>
                        <a:t>0.051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926576589"/>
                  </a:ext>
                </a:extLst>
              </a:tr>
              <a:tr h="137173">
                <a:tc>
                  <a:txBody>
                    <a:bodyPr/>
                    <a:lstStyle/>
                    <a:p>
                      <a:r>
                        <a:rPr lang="en-GB" sz="600" noProof="0">
                          <a:latin typeface="Constantia" panose="02030602050306030303" pitchFamily="18" charset="0"/>
                        </a:rPr>
                        <a:t>Smoker (%)</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28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40</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dirty="0">
                          <a:latin typeface="Constantia" panose="02030602050306030303" pitchFamily="18" charset="0"/>
                        </a:rPr>
                        <a:t>0.032</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089248043"/>
                  </a:ext>
                </a:extLst>
              </a:tr>
              <a:tr h="137173">
                <a:tc>
                  <a:txBody>
                    <a:bodyPr/>
                    <a:lstStyle/>
                    <a:p>
                      <a:r>
                        <a:rPr lang="en-GB" sz="600" noProof="0">
                          <a:latin typeface="Constantia" panose="02030602050306030303" pitchFamily="18" charset="0"/>
                        </a:rPr>
                        <a:t>BMI</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36±4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35±3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34±4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29±3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28±3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27±2</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22535439"/>
                  </a:ext>
                </a:extLst>
              </a:tr>
              <a:tr h="137173">
                <a:tc>
                  <a:txBody>
                    <a:bodyPr/>
                    <a:lstStyle/>
                    <a:p>
                      <a:r>
                        <a:rPr lang="en-GB" sz="600" noProof="0">
                          <a:latin typeface="Constantia" panose="02030602050306030303" pitchFamily="18" charset="0"/>
                        </a:rPr>
                        <a:t>SBP</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135±14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152±16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138±12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150±15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140±13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155±17</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77028235"/>
                  </a:ext>
                </a:extLst>
              </a:tr>
              <a:tr h="137173">
                <a:tc>
                  <a:txBody>
                    <a:bodyPr/>
                    <a:lstStyle/>
                    <a:p>
                      <a:r>
                        <a:rPr lang="en-GB" sz="600" noProof="0">
                          <a:latin typeface="Constantia" panose="02030602050306030303" pitchFamily="18" charset="0"/>
                        </a:rPr>
                        <a:t>DBP</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80±9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88±10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82±8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86±9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84±8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90±10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379558866"/>
                  </a:ext>
                </a:extLst>
              </a:tr>
              <a:tr h="137173">
                <a:tc>
                  <a:txBody>
                    <a:bodyPr/>
                    <a:lstStyle/>
                    <a:p>
                      <a:r>
                        <a:rPr lang="en-GB" sz="600" noProof="0">
                          <a:latin typeface="Constantia" panose="02030602050306030303" pitchFamily="18" charset="0"/>
                        </a:rPr>
                        <a:t>AST</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55±20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50±18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52±17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58±21</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56±19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49±16</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dirty="0">
                          <a:latin typeface="Constantia" panose="02030602050306030303" pitchFamily="18" charset="0"/>
                        </a:rPr>
                        <a:t>0.018</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022688695"/>
                  </a:ext>
                </a:extLst>
              </a:tr>
              <a:tr h="137173">
                <a:tc>
                  <a:txBody>
                    <a:bodyPr/>
                    <a:lstStyle/>
                    <a:p>
                      <a:r>
                        <a:rPr lang="en-GB" sz="600" noProof="0">
                          <a:latin typeface="Constantia" panose="02030602050306030303" pitchFamily="18" charset="0"/>
                        </a:rPr>
                        <a:t>ALT</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65±25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58±22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60±21</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63±24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62±23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55±20</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dirty="0">
                          <a:latin typeface="Constantia" panose="02030602050306030303" pitchFamily="18" charset="0"/>
                        </a:rPr>
                        <a:t>0.022</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826368718"/>
                  </a:ext>
                </a:extLst>
              </a:tr>
              <a:tr h="137173">
                <a:tc>
                  <a:txBody>
                    <a:bodyPr/>
                    <a:lstStyle/>
                    <a:p>
                      <a:r>
                        <a:rPr lang="en-GB" sz="600" noProof="0">
                          <a:latin typeface="Constantia" panose="02030602050306030303" pitchFamily="18" charset="0"/>
                        </a:rPr>
                        <a:t>GGT</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85±35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75±30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80±32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88±36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90±34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78±28</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dirty="0">
                          <a:latin typeface="Constantia" panose="02030602050306030303" pitchFamily="18" charset="0"/>
                        </a:rPr>
                        <a:t>0.011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280631611"/>
                  </a:ext>
                </a:extLst>
              </a:tr>
              <a:tr h="137173">
                <a:tc>
                  <a:txBody>
                    <a:bodyPr/>
                    <a:lstStyle/>
                    <a:p>
                      <a:r>
                        <a:rPr lang="en-GB" sz="600" noProof="0">
                          <a:latin typeface="Constantia" panose="02030602050306030303" pitchFamily="18" charset="0"/>
                        </a:rPr>
                        <a:t>ALP</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115±38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110±34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112±36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118±40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120±39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108±33</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dirty="0">
                          <a:latin typeface="Constantia" panose="02030602050306030303" pitchFamily="18" charset="0"/>
                        </a:rPr>
                        <a:t>0.015</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539135409"/>
                  </a:ext>
                </a:extLst>
              </a:tr>
              <a:tr h="137173">
                <a:tc>
                  <a:txBody>
                    <a:bodyPr/>
                    <a:lstStyle/>
                    <a:p>
                      <a:r>
                        <a:rPr lang="en-GB" sz="600" noProof="0">
                          <a:latin typeface="Constantia" panose="02030602050306030303" pitchFamily="18" charset="0"/>
                        </a:rPr>
                        <a:t>TB</a:t>
                      </a:r>
                    </a:p>
                  </a:txBody>
                  <a:tcPr marL="41840" marR="41840" marT="20920" marB="20920" anchor="ctr">
                    <a:lnL>
                      <a:noFill/>
                    </a:lnL>
                    <a:lnR>
                      <a:noFill/>
                    </a:lnR>
                    <a:lnT>
                      <a:noFill/>
                    </a:lnT>
                    <a:lnB>
                      <a:noFill/>
                    </a:lnB>
                    <a:solidFill>
                      <a:srgbClr val="F9991C"/>
                    </a:solidFill>
                  </a:tcPr>
                </a:tc>
                <a:tc>
                  <a:txBody>
                    <a:bodyPr/>
                    <a:lstStyle/>
                    <a:p>
                      <a:r>
                        <a:rPr lang="it-IT" sz="600" dirty="0">
                          <a:latin typeface="Constantia" panose="02030602050306030303" pitchFamily="18" charset="0"/>
                        </a:rPr>
                        <a:t>1.1±0.4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1.0±0.3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1.0±0.3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1.2±0.4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1.1±0.4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1.1±0.3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dirty="0">
                          <a:latin typeface="Constantia" panose="02030602050306030303" pitchFamily="18" charset="0"/>
                        </a:rPr>
                        <a:t>0.084</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85320506"/>
                  </a:ext>
                </a:extLst>
              </a:tr>
              <a:tr h="137173">
                <a:tc>
                  <a:txBody>
                    <a:bodyPr/>
                    <a:lstStyle/>
                    <a:p>
                      <a:r>
                        <a:rPr lang="en-GB" sz="600" noProof="0">
                          <a:latin typeface="Constantia" panose="02030602050306030303" pitchFamily="18" charset="0"/>
                        </a:rPr>
                        <a:t>PLT</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140±40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145±38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150±42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130±35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135±37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138±36</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dirty="0">
                          <a:latin typeface="Constantia" panose="02030602050306030303" pitchFamily="18" charset="0"/>
                        </a:rPr>
                        <a:t>0.009</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421842776"/>
                  </a:ext>
                </a:extLst>
              </a:tr>
              <a:tr h="137173">
                <a:tc>
                  <a:txBody>
                    <a:bodyPr/>
                    <a:lstStyle/>
                    <a:p>
                      <a:r>
                        <a:rPr lang="en-GB" sz="600" noProof="0">
                          <a:latin typeface="Constantia" panose="02030602050306030303" pitchFamily="18" charset="0"/>
                        </a:rPr>
                        <a:t>PA</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3.7±0.4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3.8±0.3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3.8±0.3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3.6±0.4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3.6±0.4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3.7±0.3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dirty="0">
                          <a:latin typeface="Constantia" panose="02030602050306030303" pitchFamily="18" charset="0"/>
                        </a:rPr>
                        <a:t>0.037</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452600972"/>
                  </a:ext>
                </a:extLst>
              </a:tr>
              <a:tr h="137173">
                <a:tc>
                  <a:txBody>
                    <a:bodyPr/>
                    <a:lstStyle/>
                    <a:p>
                      <a:r>
                        <a:rPr lang="en-GB" sz="600" noProof="0">
                          <a:latin typeface="Constantia" panose="02030602050306030303" pitchFamily="18" charset="0"/>
                        </a:rPr>
                        <a:t>PT</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14.9±1.2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14.6±1.1</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14.5±1.0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15.0±1.3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15.1±1.2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14.8±1.1</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dirty="0">
                          <a:latin typeface="Constantia" panose="02030602050306030303" pitchFamily="18" charset="0"/>
                        </a:rPr>
                        <a:t>0.028</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165182478"/>
                  </a:ext>
                </a:extLst>
              </a:tr>
              <a:tr h="137173">
                <a:tc>
                  <a:txBody>
                    <a:bodyPr/>
                    <a:lstStyle/>
                    <a:p>
                      <a:r>
                        <a:rPr lang="en-GB" sz="600" noProof="0">
                          <a:latin typeface="Constantia" panose="02030602050306030303" pitchFamily="18" charset="0"/>
                        </a:rPr>
                        <a:t>TC</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200±45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190±40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250±50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185±38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245±48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255±52</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44402456"/>
                  </a:ext>
                </a:extLst>
              </a:tr>
              <a:tr h="137173">
                <a:tc>
                  <a:txBody>
                    <a:bodyPr/>
                    <a:lstStyle/>
                    <a:p>
                      <a:r>
                        <a:rPr lang="en-GB" sz="600" noProof="0">
                          <a:latin typeface="Constantia" panose="02030602050306030303" pitchFamily="18" charset="0"/>
                        </a:rPr>
                        <a:t>HDL</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35±8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38±9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32±7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40±10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34±8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33±7</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659207721"/>
                  </a:ext>
                </a:extLst>
              </a:tr>
              <a:tr h="137173">
                <a:tc>
                  <a:txBody>
                    <a:bodyPr/>
                    <a:lstStyle/>
                    <a:p>
                      <a:r>
                        <a:rPr lang="en-GB" sz="600" noProof="0">
                          <a:latin typeface="Constantia" panose="02030602050306030303" pitchFamily="18" charset="0"/>
                        </a:rPr>
                        <a:t>LDL</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115±35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110±32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170±45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105±30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165±42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175±48</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635548103"/>
                  </a:ext>
                </a:extLst>
              </a:tr>
              <a:tr h="137173">
                <a:tc>
                  <a:txBody>
                    <a:bodyPr/>
                    <a:lstStyle/>
                    <a:p>
                      <a:r>
                        <a:rPr lang="en-GB" sz="600" noProof="0">
                          <a:latin typeface="Constantia" panose="02030602050306030303" pitchFamily="18" charset="0"/>
                        </a:rPr>
                        <a:t>TG</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210±70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180±60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230±75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170±55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220±68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200±65</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533061150"/>
                  </a:ext>
                </a:extLst>
              </a:tr>
              <a:tr h="137173">
                <a:tc>
                  <a:txBody>
                    <a:bodyPr/>
                    <a:lstStyle/>
                    <a:p>
                      <a:r>
                        <a:rPr lang="en-GB" sz="600" noProof="0">
                          <a:latin typeface="Constantia" panose="02030602050306030303" pitchFamily="18" charset="0"/>
                        </a:rPr>
                        <a:t>CRP</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6.5±2.8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5.8±2.5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6.2±2.6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4.5±2.0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5.2±2.3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4.0±1.8</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226133368"/>
                  </a:ext>
                </a:extLst>
              </a:tr>
              <a:tr h="137173">
                <a:tc>
                  <a:txBody>
                    <a:bodyPr/>
                    <a:lstStyle/>
                    <a:p>
                      <a:r>
                        <a:rPr lang="en-GB" sz="600" noProof="0">
                          <a:latin typeface="Constantia" panose="02030602050306030303" pitchFamily="18" charset="0"/>
                        </a:rPr>
                        <a:t>Insulin</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28±10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22±9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24±9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24±8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26±9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20±7</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188514381"/>
                  </a:ext>
                </a:extLst>
              </a:tr>
              <a:tr h="137173">
                <a:tc>
                  <a:txBody>
                    <a:bodyPr/>
                    <a:lstStyle/>
                    <a:p>
                      <a:r>
                        <a:rPr lang="en-GB" sz="600" noProof="0">
                          <a:latin typeface="Constantia" panose="02030602050306030303" pitchFamily="18" charset="0"/>
                        </a:rPr>
                        <a:t>FPG</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150±30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105±15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104±14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148±28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152±32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102±12</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432037768"/>
                  </a:ext>
                </a:extLst>
              </a:tr>
              <a:tr h="137173">
                <a:tc>
                  <a:txBody>
                    <a:bodyPr/>
                    <a:lstStyle/>
                    <a:p>
                      <a:r>
                        <a:rPr lang="en-GB" sz="600" noProof="0">
                          <a:latin typeface="Constantia" panose="02030602050306030303" pitchFamily="18" charset="0"/>
                        </a:rPr>
                        <a:t>HbA1c</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7.8±0.9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5.9±0.4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5.8±0.4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7.5±0.8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7.6±0.9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5.8±0.3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741956667"/>
                  </a:ext>
                </a:extLst>
              </a:tr>
              <a:tr h="137173">
                <a:tc>
                  <a:txBody>
                    <a:bodyPr/>
                    <a:lstStyle/>
                    <a:p>
                      <a:r>
                        <a:rPr lang="en-GB" sz="600" noProof="0">
                          <a:latin typeface="Constantia" panose="02030602050306030303" pitchFamily="18" charset="0"/>
                        </a:rPr>
                        <a:t>HOMA-IR</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7.5±3.0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6.2±2.5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6.5±2.6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6.0±2.3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6.8±2.7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4.8±1.9</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b="1"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620939140"/>
                  </a:ext>
                </a:extLst>
              </a:tr>
              <a:tr h="137173">
                <a:tc>
                  <a:txBody>
                    <a:bodyPr/>
                    <a:lstStyle/>
                    <a:p>
                      <a:r>
                        <a:rPr lang="en-GB" sz="600" noProof="0">
                          <a:latin typeface="Constantia" panose="02030602050306030303" pitchFamily="18" charset="0"/>
                        </a:rPr>
                        <a:t>LSM</a:t>
                      </a:r>
                    </a:p>
                  </a:txBody>
                  <a:tcPr marL="41840" marR="41840" marT="20920" marB="20920" anchor="ctr">
                    <a:lnL>
                      <a:noFill/>
                    </a:lnL>
                    <a:lnR>
                      <a:noFill/>
                    </a:lnR>
                    <a:lnT>
                      <a:noFill/>
                    </a:lnT>
                    <a:lnB>
                      <a:noFill/>
                    </a:lnB>
                    <a:solidFill>
                      <a:srgbClr val="F9991C"/>
                    </a:solidFill>
                  </a:tcPr>
                </a:tc>
                <a:tc>
                  <a:txBody>
                    <a:bodyPr/>
                    <a:lstStyle/>
                    <a:p>
                      <a:r>
                        <a:rPr lang="it-IT" sz="600">
                          <a:latin typeface="Constantia" panose="02030602050306030303" pitchFamily="18" charset="0"/>
                        </a:rPr>
                        <a:t>19±6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18±5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18±5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20±6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19±5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18±4</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dirty="0">
                          <a:latin typeface="Constantia" panose="02030602050306030303" pitchFamily="18" charset="0"/>
                        </a:rPr>
                        <a:t>0.051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583754014"/>
                  </a:ext>
                </a:extLst>
              </a:tr>
              <a:tr h="137173">
                <a:tc>
                  <a:txBody>
                    <a:bodyPr/>
                    <a:lstStyle/>
                    <a:p>
                      <a:r>
                        <a:rPr lang="en-GB" sz="600" noProof="0" dirty="0">
                          <a:latin typeface="Constantia" panose="02030602050306030303" pitchFamily="18" charset="0"/>
                        </a:rPr>
                        <a:t>CAP</a:t>
                      </a:r>
                    </a:p>
                  </a:txBody>
                  <a:tcPr marL="41840" marR="41840" marT="20920" marB="20920" anchor="ctr">
                    <a:lnL>
                      <a:noFill/>
                    </a:lnL>
                    <a:lnR>
                      <a:noFill/>
                    </a:lnR>
                    <a:lnT>
                      <a:noFill/>
                    </a:lnT>
                    <a:lnB>
                      <a:noFill/>
                    </a:lnB>
                    <a:solidFill>
                      <a:srgbClr val="F9991C"/>
                    </a:solidFill>
                  </a:tcPr>
                </a:tc>
                <a:tc>
                  <a:txBody>
                    <a:bodyPr/>
                    <a:lstStyle/>
                    <a:p>
                      <a:r>
                        <a:rPr lang="it-IT" sz="600" dirty="0">
                          <a:latin typeface="Constantia" panose="02030602050306030303" pitchFamily="18" charset="0"/>
                        </a:rPr>
                        <a:t>320±40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310±35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315±38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285±30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a:latin typeface="Constantia" panose="02030602050306030303" pitchFamily="18" charset="0"/>
                        </a:rPr>
                        <a:t>290±32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it-IT" sz="600" dirty="0">
                          <a:latin typeface="Constantia" panose="02030602050306030303" pitchFamily="18" charset="0"/>
                        </a:rPr>
                        <a:t>275±28</a:t>
                      </a:r>
                    </a:p>
                  </a:txBody>
                  <a:tcPr marL="41840" marR="41840" marT="20920" marB="20920" anchor="ctr">
                    <a:lnL>
                      <a:noFill/>
                    </a:lnL>
                    <a:lnR>
                      <a:noFill/>
                    </a:lnR>
                    <a:lnT>
                      <a:noFill/>
                    </a:lnT>
                    <a:lnB>
                      <a:noFill/>
                    </a:lnB>
                    <a:solidFill>
                      <a:schemeClr val="accent2">
                        <a:lumMod val="20000"/>
                        <a:lumOff val="80000"/>
                      </a:schemeClr>
                    </a:solidFill>
                  </a:tcPr>
                </a:tc>
                <a:tc>
                  <a:txBody>
                    <a:bodyPr/>
                    <a:lstStyle/>
                    <a:p>
                      <a:pPr algn="ctr"/>
                      <a:r>
                        <a:rPr lang="it-IT" sz="600" dirty="0">
                          <a:latin typeface="Constantia" panose="02030602050306030303" pitchFamily="18" charset="0"/>
                        </a:rPr>
                        <a:t>&lt;</a:t>
                      </a:r>
                      <a:r>
                        <a:rPr lang="it-IT" sz="600" b="1" dirty="0">
                          <a:latin typeface="Constantia" panose="02030602050306030303" pitchFamily="18" charset="0"/>
                        </a:rPr>
                        <a: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478276973"/>
                  </a:ext>
                </a:extLst>
              </a:tr>
            </a:tbl>
          </a:graphicData>
        </a:graphic>
      </p:graphicFrame>
      <p:graphicFrame>
        <p:nvGraphicFramePr>
          <p:cNvPr id="3" name="Tabella 2">
            <a:extLst>
              <a:ext uri="{FF2B5EF4-FFF2-40B4-BE49-F238E27FC236}">
                <a16:creationId xmlns:a16="http://schemas.microsoft.com/office/drawing/2014/main" id="{02ABBF67-6828-0F12-9364-2F7CDE3F8084}"/>
              </a:ext>
            </a:extLst>
          </p:cNvPr>
          <p:cNvGraphicFramePr>
            <a:graphicFrameLocks noGrp="1"/>
          </p:cNvGraphicFramePr>
          <p:nvPr/>
        </p:nvGraphicFramePr>
        <p:xfrm>
          <a:off x="7782149" y="2566124"/>
          <a:ext cx="2943228" cy="3654045"/>
        </p:xfrm>
        <a:graphic>
          <a:graphicData uri="http://schemas.openxmlformats.org/drawingml/2006/table">
            <a:tbl>
              <a:tblPr/>
              <a:tblGrid>
                <a:gridCol w="490538">
                  <a:extLst>
                    <a:ext uri="{9D8B030D-6E8A-4147-A177-3AD203B41FA5}">
                      <a16:colId xmlns:a16="http://schemas.microsoft.com/office/drawing/2014/main" val="2542397794"/>
                    </a:ext>
                  </a:extLst>
                </a:gridCol>
                <a:gridCol w="490538">
                  <a:extLst>
                    <a:ext uri="{9D8B030D-6E8A-4147-A177-3AD203B41FA5}">
                      <a16:colId xmlns:a16="http://schemas.microsoft.com/office/drawing/2014/main" val="1311456526"/>
                    </a:ext>
                  </a:extLst>
                </a:gridCol>
                <a:gridCol w="490538">
                  <a:extLst>
                    <a:ext uri="{9D8B030D-6E8A-4147-A177-3AD203B41FA5}">
                      <a16:colId xmlns:a16="http://schemas.microsoft.com/office/drawing/2014/main" val="2580802261"/>
                    </a:ext>
                  </a:extLst>
                </a:gridCol>
                <a:gridCol w="490538">
                  <a:extLst>
                    <a:ext uri="{9D8B030D-6E8A-4147-A177-3AD203B41FA5}">
                      <a16:colId xmlns:a16="http://schemas.microsoft.com/office/drawing/2014/main" val="277532121"/>
                    </a:ext>
                  </a:extLst>
                </a:gridCol>
                <a:gridCol w="490538">
                  <a:extLst>
                    <a:ext uri="{9D8B030D-6E8A-4147-A177-3AD203B41FA5}">
                      <a16:colId xmlns:a16="http://schemas.microsoft.com/office/drawing/2014/main" val="2778473170"/>
                    </a:ext>
                  </a:extLst>
                </a:gridCol>
                <a:gridCol w="490538">
                  <a:extLst>
                    <a:ext uri="{9D8B030D-6E8A-4147-A177-3AD203B41FA5}">
                      <a16:colId xmlns:a16="http://schemas.microsoft.com/office/drawing/2014/main" val="3915852475"/>
                    </a:ext>
                  </a:extLst>
                </a:gridCol>
              </a:tblGrid>
              <a:tr h="184188">
                <a:tc>
                  <a:txBody>
                    <a:bodyPr/>
                    <a:lstStyle/>
                    <a:p>
                      <a:r>
                        <a:rPr lang="en-GB" sz="600" noProof="0">
                          <a:latin typeface="Constantia" panose="02030602050306030303" pitchFamily="18" charset="0"/>
                        </a:rPr>
                        <a:t>Variable</a:t>
                      </a:r>
                    </a:p>
                  </a:txBody>
                  <a:tcPr marL="41840" marR="41840" marT="20920" marB="20920" anchor="ctr">
                    <a:lnL>
                      <a:noFill/>
                    </a:lnL>
                    <a:lnR>
                      <a:noFill/>
                    </a:lnR>
                    <a:lnT>
                      <a:noFill/>
                    </a:lnT>
                    <a:lnB>
                      <a:noFill/>
                    </a:lnB>
                    <a:solidFill>
                      <a:srgbClr val="F9991C"/>
                    </a:solidFill>
                  </a:tcPr>
                </a:tc>
                <a:tc>
                  <a:txBody>
                    <a:bodyPr/>
                    <a:lstStyle/>
                    <a:p>
                      <a:pPr algn="ctr"/>
                      <a:r>
                        <a:rPr lang="en-GB" sz="600" b="1" noProof="0" dirty="0" err="1">
                          <a:latin typeface="Constantia" panose="02030602050306030303" pitchFamily="18" charset="0"/>
                        </a:rPr>
                        <a:t>Obe+Gly</a:t>
                      </a:r>
                      <a:r>
                        <a:rPr lang="en-GB" sz="600" b="1" noProof="0" dirty="0">
                          <a:latin typeface="Constantia" panose="02030602050306030303" pitchFamily="18" charset="0"/>
                        </a:rPr>
                        <a:t>+</a:t>
                      </a:r>
                    </a:p>
                    <a:p>
                      <a:pPr algn="ctr"/>
                      <a:r>
                        <a:rPr lang="en-GB" sz="600" b="1" noProof="0" dirty="0">
                          <a:latin typeface="Constantia" panose="02030602050306030303" pitchFamily="18" charset="0"/>
                        </a:rPr>
                        <a:t>Press</a:t>
                      </a:r>
                    </a:p>
                  </a:txBody>
                  <a:tcPr marL="41840" marR="41840" marT="20920" marB="20920" anchor="ctr">
                    <a:lnL>
                      <a:noFill/>
                    </a:lnL>
                    <a:lnR>
                      <a:noFill/>
                    </a:lnR>
                    <a:lnT>
                      <a:noFill/>
                    </a:lnT>
                    <a:lnB>
                      <a:noFill/>
                    </a:lnB>
                    <a:solidFill>
                      <a:srgbClr val="F9991C"/>
                    </a:solidFill>
                  </a:tcPr>
                </a:tc>
                <a:tc>
                  <a:txBody>
                    <a:bodyPr/>
                    <a:lstStyle/>
                    <a:p>
                      <a:pPr algn="ctr"/>
                      <a:r>
                        <a:rPr lang="en-GB" sz="600" b="1" noProof="0" dirty="0" err="1">
                          <a:latin typeface="Constantia" panose="02030602050306030303" pitchFamily="18" charset="0"/>
                        </a:rPr>
                        <a:t>Obe+Gly</a:t>
                      </a:r>
                      <a:r>
                        <a:rPr lang="en-GB" sz="600" b="1" noProof="0" dirty="0">
                          <a:latin typeface="Constantia" panose="02030602050306030303" pitchFamily="18" charset="0"/>
                        </a:rPr>
                        <a:t>+</a:t>
                      </a:r>
                    </a:p>
                    <a:p>
                      <a:pPr algn="ctr"/>
                      <a:r>
                        <a:rPr lang="en-GB" sz="600" b="1" noProof="0" dirty="0">
                          <a:latin typeface="Constantia" panose="02030602050306030303" pitchFamily="18" charset="0"/>
                        </a:rPr>
                        <a:t>Lip</a:t>
                      </a:r>
                    </a:p>
                  </a:txBody>
                  <a:tcPr marL="41840" marR="41840" marT="20920" marB="20920" anchor="ctr">
                    <a:lnL>
                      <a:noFill/>
                    </a:lnL>
                    <a:lnR>
                      <a:noFill/>
                    </a:lnR>
                    <a:lnT>
                      <a:noFill/>
                    </a:lnT>
                    <a:lnB>
                      <a:noFill/>
                    </a:lnB>
                    <a:solidFill>
                      <a:srgbClr val="F9991C"/>
                    </a:solidFill>
                  </a:tcPr>
                </a:tc>
                <a:tc>
                  <a:txBody>
                    <a:bodyPr/>
                    <a:lstStyle/>
                    <a:p>
                      <a:pPr algn="ctr"/>
                      <a:r>
                        <a:rPr lang="en-GB" sz="600" b="1" noProof="0" dirty="0" err="1">
                          <a:latin typeface="Constantia" panose="02030602050306030303" pitchFamily="18" charset="0"/>
                        </a:rPr>
                        <a:t>Obe+Pre</a:t>
                      </a:r>
                      <a:r>
                        <a:rPr lang="en-GB" sz="600" b="1" noProof="0" dirty="0">
                          <a:latin typeface="Constantia" panose="02030602050306030303" pitchFamily="18" charset="0"/>
                        </a:rPr>
                        <a:t>+</a:t>
                      </a:r>
                    </a:p>
                    <a:p>
                      <a:pPr algn="ctr"/>
                      <a:r>
                        <a:rPr lang="en-GB" sz="600" b="1" noProof="0" dirty="0">
                          <a:latin typeface="Constantia" panose="02030602050306030303" pitchFamily="18" charset="0"/>
                        </a:rPr>
                        <a:t>Lip</a:t>
                      </a:r>
                    </a:p>
                  </a:txBody>
                  <a:tcPr marL="41840" marR="41840" marT="20920" marB="20920" anchor="ctr">
                    <a:lnL>
                      <a:noFill/>
                    </a:lnL>
                    <a:lnR>
                      <a:noFill/>
                    </a:lnR>
                    <a:lnT>
                      <a:noFill/>
                    </a:lnT>
                    <a:lnB>
                      <a:noFill/>
                    </a:lnB>
                    <a:solidFill>
                      <a:srgbClr val="F9991C"/>
                    </a:solidFill>
                  </a:tcPr>
                </a:tc>
                <a:tc>
                  <a:txBody>
                    <a:bodyPr/>
                    <a:lstStyle/>
                    <a:p>
                      <a:pPr algn="ctr"/>
                      <a:r>
                        <a:rPr lang="en-GB" sz="600" b="1" noProof="0" dirty="0" err="1">
                          <a:latin typeface="Constantia" panose="02030602050306030303" pitchFamily="18" charset="0"/>
                        </a:rPr>
                        <a:t>Gly+Pre</a:t>
                      </a:r>
                      <a:r>
                        <a:rPr lang="en-GB" sz="600" b="1" noProof="0" dirty="0">
                          <a:latin typeface="Constantia" panose="02030602050306030303" pitchFamily="18" charset="0"/>
                        </a:rPr>
                        <a:t>+</a:t>
                      </a:r>
                    </a:p>
                    <a:p>
                      <a:pPr algn="ctr"/>
                      <a:r>
                        <a:rPr lang="en-GB" sz="600" b="1" noProof="0" dirty="0">
                          <a:latin typeface="Constantia" panose="02030602050306030303" pitchFamily="18" charset="0"/>
                        </a:rPr>
                        <a:t>Lip</a:t>
                      </a:r>
                    </a:p>
                  </a:txBody>
                  <a:tcPr marL="41840" marR="41840" marT="20920" marB="20920" anchor="ctr">
                    <a:lnL>
                      <a:noFill/>
                    </a:lnL>
                    <a:lnR>
                      <a:noFill/>
                    </a:lnR>
                    <a:lnT>
                      <a:noFill/>
                    </a:lnT>
                    <a:lnB>
                      <a:noFill/>
                    </a:lnB>
                    <a:solidFill>
                      <a:srgbClr val="F9991C"/>
                    </a:solidFill>
                  </a:tcPr>
                </a:tc>
                <a:tc>
                  <a:txBody>
                    <a:bodyPr/>
                    <a:lstStyle/>
                    <a:p>
                      <a:pPr algn="ctr"/>
                      <a:r>
                        <a:rPr lang="en-GB" sz="600" b="1" noProof="0">
                          <a:latin typeface="Constantia" panose="02030602050306030303" pitchFamily="18" charset="0"/>
                        </a:rPr>
                        <a:t>P-value (ANOVA)</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052996052"/>
                  </a:ext>
                </a:extLst>
              </a:tr>
              <a:tr h="137173">
                <a:tc>
                  <a:txBody>
                    <a:bodyPr/>
                    <a:lstStyle/>
                    <a:p>
                      <a:r>
                        <a:rPr lang="en-GB" sz="600" noProof="0">
                          <a:latin typeface="Constantia" panose="02030602050306030303" pitchFamily="18" charset="0"/>
                        </a:rPr>
                        <a:t>Male (%)</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65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60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63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72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0.026</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404856964"/>
                  </a:ext>
                </a:extLst>
              </a:tr>
              <a:tr h="137173">
                <a:tc>
                  <a:txBody>
                    <a:bodyPr/>
                    <a:lstStyle/>
                    <a:p>
                      <a:r>
                        <a:rPr lang="en-GB" sz="600" noProof="0">
                          <a:latin typeface="Constantia" panose="02030602050306030303" pitchFamily="18" charset="0"/>
                        </a:rPr>
                        <a:t>Age</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68±7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66±8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67±7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71±6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0.21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926576589"/>
                  </a:ext>
                </a:extLst>
              </a:tr>
              <a:tr h="137173">
                <a:tc>
                  <a:txBody>
                    <a:bodyPr/>
                    <a:lstStyle/>
                    <a:p>
                      <a:r>
                        <a:rPr lang="en-GB" sz="600" noProof="0">
                          <a:latin typeface="Constantia" panose="02030602050306030303" pitchFamily="18" charset="0"/>
                        </a:rPr>
                        <a:t>Smoker (%)</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42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0.018</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089248043"/>
                  </a:ext>
                </a:extLst>
              </a:tr>
              <a:tr h="137173">
                <a:tc>
                  <a:txBody>
                    <a:bodyPr/>
                    <a:lstStyle/>
                    <a:p>
                      <a:r>
                        <a:rPr lang="en-GB" sz="600" noProof="0">
                          <a:latin typeface="Constantia" panose="02030602050306030303" pitchFamily="18" charset="0"/>
                        </a:rPr>
                        <a:t>BMI</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37±4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36±4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35±3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22535439"/>
                  </a:ext>
                </a:extLst>
              </a:tr>
              <a:tr h="137173">
                <a:tc>
                  <a:txBody>
                    <a:bodyPr/>
                    <a:lstStyle/>
                    <a:p>
                      <a:r>
                        <a:rPr lang="en-GB" sz="600" noProof="0">
                          <a:latin typeface="Constantia" panose="02030602050306030303" pitchFamily="18" charset="0"/>
                        </a:rPr>
                        <a:t>SBP</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155±18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145±14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158±17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160±19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77028235"/>
                  </a:ext>
                </a:extLst>
              </a:tr>
              <a:tr h="137173">
                <a:tc>
                  <a:txBody>
                    <a:bodyPr/>
                    <a:lstStyle/>
                    <a:p>
                      <a:r>
                        <a:rPr lang="en-GB" sz="600" noProof="0">
                          <a:latin typeface="Constantia" panose="02030602050306030303" pitchFamily="18" charset="0"/>
                        </a:rPr>
                        <a:t>DBP</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90±10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85±9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92±11</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95±10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379558866"/>
                  </a:ext>
                </a:extLst>
              </a:tr>
              <a:tr h="137173">
                <a:tc>
                  <a:txBody>
                    <a:bodyPr/>
                    <a:lstStyle/>
                    <a:p>
                      <a:r>
                        <a:rPr lang="en-GB" sz="600" noProof="0">
                          <a:latin typeface="Constantia" panose="02030602050306030303" pitchFamily="18" charset="0"/>
                        </a:rPr>
                        <a:t>AST</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60±22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58±21</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55±19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65±25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0.009</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022688695"/>
                  </a:ext>
                </a:extLst>
              </a:tr>
              <a:tr h="137173">
                <a:tc>
                  <a:txBody>
                    <a:bodyPr/>
                    <a:lstStyle/>
                    <a:p>
                      <a:r>
                        <a:rPr lang="en-GB" sz="600" noProof="0">
                          <a:latin typeface="Constantia" panose="02030602050306030303" pitchFamily="18" charset="0"/>
                        </a:rPr>
                        <a:t>ALT</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70±28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72±30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60±22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68±27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0.013</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826368718"/>
                  </a:ext>
                </a:extLst>
              </a:tr>
              <a:tr h="137173">
                <a:tc>
                  <a:txBody>
                    <a:bodyPr/>
                    <a:lstStyle/>
                    <a:p>
                      <a:r>
                        <a:rPr lang="en-GB" sz="600" noProof="0">
                          <a:latin typeface="Constantia" panose="02030602050306030303" pitchFamily="18" charset="0"/>
                        </a:rPr>
                        <a:t>GGT</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95±40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100±42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90±35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105±45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0.006</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280631611"/>
                  </a:ext>
                </a:extLst>
              </a:tr>
              <a:tr h="137173">
                <a:tc>
                  <a:txBody>
                    <a:bodyPr/>
                    <a:lstStyle/>
                    <a:p>
                      <a:r>
                        <a:rPr lang="en-GB" sz="600" noProof="0">
                          <a:latin typeface="Constantia" panose="02030602050306030303" pitchFamily="18" charset="0"/>
                        </a:rPr>
                        <a:t>ALP</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125±45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130±48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120±42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135±50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0.008</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539135409"/>
                  </a:ext>
                </a:extLst>
              </a:tr>
              <a:tr h="137173">
                <a:tc>
                  <a:txBody>
                    <a:bodyPr/>
                    <a:lstStyle/>
                    <a:p>
                      <a:r>
                        <a:rPr lang="en-GB" sz="600" noProof="0">
                          <a:latin typeface="Constantia" panose="02030602050306030303" pitchFamily="18" charset="0"/>
                        </a:rPr>
                        <a:t>TB</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1.2±0.4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1.1±0.4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1.1±0.3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1.3±0.5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0.041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85320506"/>
                  </a:ext>
                </a:extLst>
              </a:tr>
              <a:tr h="137173">
                <a:tc>
                  <a:txBody>
                    <a:bodyPr/>
                    <a:lstStyle/>
                    <a:p>
                      <a:r>
                        <a:rPr lang="en-GB" sz="600" noProof="0">
                          <a:latin typeface="Constantia" panose="02030602050306030303" pitchFamily="18" charset="0"/>
                        </a:rPr>
                        <a:t>PLT</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130±35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135±38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138±36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120±30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0.003</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421842776"/>
                  </a:ext>
                </a:extLst>
              </a:tr>
              <a:tr h="137173">
                <a:tc>
                  <a:txBody>
                    <a:bodyPr/>
                    <a:lstStyle/>
                    <a:p>
                      <a:r>
                        <a:rPr lang="en-GB" sz="600" noProof="0">
                          <a:latin typeface="Constantia" panose="02030602050306030303" pitchFamily="18" charset="0"/>
                        </a:rPr>
                        <a:t>PA</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3.6±0.4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3.6±0.4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3.7±0.3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3.5±0.5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0.019</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452600972"/>
                  </a:ext>
                </a:extLst>
              </a:tr>
              <a:tr h="137173">
                <a:tc>
                  <a:txBody>
                    <a:bodyPr/>
                    <a:lstStyle/>
                    <a:p>
                      <a:r>
                        <a:rPr lang="en-GB" sz="600" noProof="0">
                          <a:latin typeface="Constantia" panose="02030602050306030303" pitchFamily="18" charset="0"/>
                        </a:rPr>
                        <a:t>PT</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15.1±1.3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15.0±1.2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14.9±1.1</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15.4±1.4</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0.015</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165182478"/>
                  </a:ext>
                </a:extLst>
              </a:tr>
              <a:tr h="137173">
                <a:tc>
                  <a:txBody>
                    <a:bodyPr/>
                    <a:lstStyle/>
                    <a:p>
                      <a:r>
                        <a:rPr lang="en-GB" sz="600" noProof="0">
                          <a:latin typeface="Constantia" panose="02030602050306030303" pitchFamily="18" charset="0"/>
                        </a:rPr>
                        <a:t>TC</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210±48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260±55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270±58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255±52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44402456"/>
                  </a:ext>
                </a:extLst>
              </a:tr>
              <a:tr h="137173">
                <a:tc>
                  <a:txBody>
                    <a:bodyPr/>
                    <a:lstStyle/>
                    <a:p>
                      <a:r>
                        <a:rPr lang="en-GB" sz="600" noProof="0">
                          <a:latin typeface="Constantia" panose="02030602050306030303" pitchFamily="18" charset="0"/>
                        </a:rPr>
                        <a:t>HDL</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32±7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30±6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31±7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659207721"/>
                  </a:ext>
                </a:extLst>
              </a:tr>
              <a:tr h="137173">
                <a:tc>
                  <a:txBody>
                    <a:bodyPr/>
                    <a:lstStyle/>
                    <a:p>
                      <a:r>
                        <a:rPr lang="en-GB" sz="600" noProof="0">
                          <a:latin typeface="Constantia" panose="02030602050306030303" pitchFamily="18" charset="0"/>
                        </a:rPr>
                        <a:t>LDL</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120±35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175±48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180±50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170±45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635548103"/>
                  </a:ext>
                </a:extLst>
              </a:tr>
              <a:tr h="137173">
                <a:tc>
                  <a:txBody>
                    <a:bodyPr/>
                    <a:lstStyle/>
                    <a:p>
                      <a:r>
                        <a:rPr lang="en-GB" sz="600" noProof="0">
                          <a:latin typeface="Constantia" panose="02030602050306030303" pitchFamily="18" charset="0"/>
                        </a:rPr>
                        <a:t>TG</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230±80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250±85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240±78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220±70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533061150"/>
                  </a:ext>
                </a:extLst>
              </a:tr>
              <a:tr h="137173">
                <a:tc>
                  <a:txBody>
                    <a:bodyPr/>
                    <a:lstStyle/>
                    <a:p>
                      <a:r>
                        <a:rPr lang="en-GB" sz="600" noProof="0">
                          <a:latin typeface="Constantia" panose="02030602050306030303" pitchFamily="18" charset="0"/>
                        </a:rPr>
                        <a:t>CRP</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7.5±3.0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8.0±3.2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7.0±2.8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6.5±2.5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226133368"/>
                  </a:ext>
                </a:extLst>
              </a:tr>
              <a:tr h="137173">
                <a:tc>
                  <a:txBody>
                    <a:bodyPr/>
                    <a:lstStyle/>
                    <a:p>
                      <a:r>
                        <a:rPr lang="en-GB" sz="600" noProof="0">
                          <a:latin typeface="Constantia" panose="02030602050306030303" pitchFamily="18" charset="0"/>
                        </a:rPr>
                        <a:t>Insulin</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30±12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32±13</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26±10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28±11</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188514381"/>
                  </a:ext>
                </a:extLst>
              </a:tr>
              <a:tr h="137173">
                <a:tc>
                  <a:txBody>
                    <a:bodyPr/>
                    <a:lstStyle/>
                    <a:p>
                      <a:r>
                        <a:rPr lang="en-GB" sz="600" noProof="0">
                          <a:latin typeface="Constantia" panose="02030602050306030303" pitchFamily="18" charset="0"/>
                        </a:rPr>
                        <a:t>FPG</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155±35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150±32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110±18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160±38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432037768"/>
                  </a:ext>
                </a:extLst>
              </a:tr>
              <a:tr h="137173">
                <a:tc>
                  <a:txBody>
                    <a:bodyPr/>
                    <a:lstStyle/>
                    <a:p>
                      <a:r>
                        <a:rPr lang="en-GB" sz="600" noProof="0">
                          <a:latin typeface="Constantia" panose="02030602050306030303" pitchFamily="18" charset="0"/>
                        </a:rPr>
                        <a:t>HbA1c</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8.0±1.0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7.9±0.9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6.0±0.5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7.8±0.9</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741956667"/>
                  </a:ext>
                </a:extLst>
              </a:tr>
              <a:tr h="137173">
                <a:tc>
                  <a:txBody>
                    <a:bodyPr/>
                    <a:lstStyle/>
                    <a:p>
                      <a:r>
                        <a:rPr lang="en-GB" sz="600" noProof="0">
                          <a:latin typeface="Constantia" panose="02030602050306030303" pitchFamily="18" charset="0"/>
                        </a:rPr>
                        <a:t>HOMA-IR</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8.5±3.5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9.0±3.8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6.8±2.7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7.5±3.0</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620939140"/>
                  </a:ext>
                </a:extLst>
              </a:tr>
              <a:tr h="137173">
                <a:tc>
                  <a:txBody>
                    <a:bodyPr/>
                    <a:lstStyle/>
                    <a:p>
                      <a:r>
                        <a:rPr lang="en-GB" sz="600" noProof="0">
                          <a:latin typeface="Constantia" panose="02030602050306030303" pitchFamily="18" charset="0"/>
                        </a:rPr>
                        <a:t>LSM</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21±6</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20±5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20±5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22±7</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0.002</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583754014"/>
                  </a:ext>
                </a:extLst>
              </a:tr>
              <a:tr h="137173">
                <a:tc>
                  <a:txBody>
                    <a:bodyPr/>
                    <a:lstStyle/>
                    <a:p>
                      <a:r>
                        <a:rPr lang="en-GB" sz="600" noProof="0">
                          <a:latin typeface="Constantia" panose="02030602050306030303" pitchFamily="18" charset="0"/>
                        </a:rPr>
                        <a:t>CAP</a:t>
                      </a:r>
                    </a:p>
                  </a:txBody>
                  <a:tcPr marL="41840" marR="41840" marT="20920" marB="20920" anchor="ctr">
                    <a:lnL>
                      <a:noFill/>
                    </a:lnL>
                    <a:lnR>
                      <a:noFill/>
                    </a:lnR>
                    <a:lnT>
                      <a:noFill/>
                    </a:lnT>
                    <a:lnB>
                      <a:noFill/>
                    </a:lnB>
                    <a:solidFill>
                      <a:srgbClr val="F9991C"/>
                    </a:solidFill>
                  </a:tcPr>
                </a:tc>
                <a:tc>
                  <a:txBody>
                    <a:bodyPr/>
                    <a:lstStyle/>
                    <a:p>
                      <a:r>
                        <a:rPr lang="en-GB" sz="600" noProof="0">
                          <a:latin typeface="Constantia" panose="02030602050306030303" pitchFamily="18" charset="0"/>
                        </a:rPr>
                        <a:t>330±42</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340±45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325±38</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noProof="0">
                          <a:latin typeface="Constantia" panose="02030602050306030303" pitchFamily="18" charset="0"/>
                        </a:rPr>
                        <a:t>300±35</a:t>
                      </a:r>
                    </a:p>
                  </a:txBody>
                  <a:tcPr marL="41840" marR="41840" marT="20920" marB="20920" anchor="ctr">
                    <a:lnL>
                      <a:noFill/>
                    </a:lnL>
                    <a:lnR>
                      <a:noFill/>
                    </a:lnR>
                    <a:lnT>
                      <a:noFill/>
                    </a:lnT>
                    <a:lnB>
                      <a:noFill/>
                    </a:lnB>
                    <a:solidFill>
                      <a:schemeClr val="accent2">
                        <a:lumMod val="20000"/>
                        <a:lumOff val="80000"/>
                      </a:schemeClr>
                    </a:solidFill>
                  </a:tcPr>
                </a:tc>
                <a:tc>
                  <a:txBody>
                    <a:bodyPr/>
                    <a:lstStyle/>
                    <a:p>
                      <a:r>
                        <a:rPr lang="en-GB" sz="600" b="1" noProof="0" dirty="0">
                          <a:latin typeface="Constantia" panose="02030602050306030303" pitchFamily="18" charset="0"/>
                        </a:rPr>
                        <a:t>&lt;0.001</a:t>
                      </a:r>
                    </a:p>
                  </a:txBody>
                  <a:tcPr marL="41840" marR="41840" marT="20920" marB="20920"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478276973"/>
                  </a:ext>
                </a:extLst>
              </a:tr>
            </a:tbl>
          </a:graphicData>
        </a:graphic>
      </p:graphicFrame>
      <p:sp>
        <p:nvSpPr>
          <p:cNvPr id="7" name="CasellaDiTesto 6">
            <a:extLst>
              <a:ext uri="{FF2B5EF4-FFF2-40B4-BE49-F238E27FC236}">
                <a16:creationId xmlns:a16="http://schemas.microsoft.com/office/drawing/2014/main" id="{67819154-9157-EB96-35AA-5BC3A44BD3B2}"/>
              </a:ext>
            </a:extLst>
          </p:cNvPr>
          <p:cNvSpPr txBox="1"/>
          <p:nvPr/>
        </p:nvSpPr>
        <p:spPr>
          <a:xfrm>
            <a:off x="7774336" y="2335292"/>
            <a:ext cx="2939466" cy="230832"/>
          </a:xfrm>
          <a:prstGeom prst="rect">
            <a:avLst/>
          </a:prstGeom>
          <a:solidFill>
            <a:srgbClr val="003A52"/>
          </a:solidFill>
        </p:spPr>
        <p:txBody>
          <a:bodyPr wrap="square">
            <a:spAutoFit/>
          </a:bodyPr>
          <a:lstStyle/>
          <a:p>
            <a:pPr algn="ctr"/>
            <a:r>
              <a:rPr lang="en-GB" sz="900" b="1" kern="0" dirty="0">
                <a:solidFill>
                  <a:schemeClr val="bg1"/>
                </a:solidFill>
                <a:latin typeface="Constantia" panose="02030602050306030303" pitchFamily="18" charset="0"/>
                <a:ea typeface="Times New Roman" panose="02020603050405020304" pitchFamily="18" charset="0"/>
                <a:cs typeface="Calibri" panose="020F0502020204030204" pitchFamily="34" charset="0"/>
              </a:rPr>
              <a:t>CLUSTER III </a:t>
            </a:r>
            <a:endParaRPr lang="en-GB" sz="900" b="1" dirty="0">
              <a:solidFill>
                <a:schemeClr val="bg1"/>
              </a:solidFill>
              <a:latin typeface="Constantia" panose="02030602050306030303" pitchFamily="18" charset="0"/>
              <a:cs typeface="Calibri" panose="020F0502020204030204" pitchFamily="34" charset="0"/>
            </a:endParaRPr>
          </a:p>
        </p:txBody>
      </p:sp>
      <p:graphicFrame>
        <p:nvGraphicFramePr>
          <p:cNvPr id="8" name="Tabella 7">
            <a:extLst>
              <a:ext uri="{FF2B5EF4-FFF2-40B4-BE49-F238E27FC236}">
                <a16:creationId xmlns:a16="http://schemas.microsoft.com/office/drawing/2014/main" id="{8DB5AFEA-DBF9-BC0B-5576-1C70090DAB9F}"/>
              </a:ext>
            </a:extLst>
          </p:cNvPr>
          <p:cNvGraphicFramePr>
            <a:graphicFrameLocks noGrp="1"/>
          </p:cNvGraphicFramePr>
          <p:nvPr/>
        </p:nvGraphicFramePr>
        <p:xfrm>
          <a:off x="11033427" y="2552143"/>
          <a:ext cx="981076" cy="3654045"/>
        </p:xfrm>
        <a:graphic>
          <a:graphicData uri="http://schemas.openxmlformats.org/drawingml/2006/table">
            <a:tbl>
              <a:tblPr/>
              <a:tblGrid>
                <a:gridCol w="490538">
                  <a:extLst>
                    <a:ext uri="{9D8B030D-6E8A-4147-A177-3AD203B41FA5}">
                      <a16:colId xmlns:a16="http://schemas.microsoft.com/office/drawing/2014/main" val="2542397794"/>
                    </a:ext>
                  </a:extLst>
                </a:gridCol>
                <a:gridCol w="490538">
                  <a:extLst>
                    <a:ext uri="{9D8B030D-6E8A-4147-A177-3AD203B41FA5}">
                      <a16:colId xmlns:a16="http://schemas.microsoft.com/office/drawing/2014/main" val="1311456526"/>
                    </a:ext>
                  </a:extLst>
                </a:gridCol>
              </a:tblGrid>
              <a:tr h="184188">
                <a:tc>
                  <a:txBody>
                    <a:bodyPr/>
                    <a:lstStyle/>
                    <a:p>
                      <a:r>
                        <a:rPr lang="en-GB" sz="600" noProof="0" dirty="0">
                          <a:solidFill>
                            <a:schemeClr val="tx1"/>
                          </a:solidFill>
                          <a:latin typeface="Constantia" panose="02030602050306030303" pitchFamily="18" charset="0"/>
                        </a:rPr>
                        <a:t>Variable</a:t>
                      </a:r>
                    </a:p>
                  </a:txBody>
                  <a:tcPr marL="41840" marR="41840" marT="20920" marB="20920" anchor="ctr">
                    <a:lnL>
                      <a:noFill/>
                    </a:lnL>
                    <a:lnR>
                      <a:noFill/>
                    </a:lnR>
                    <a:lnT>
                      <a:noFill/>
                    </a:lnT>
                    <a:lnB>
                      <a:noFill/>
                    </a:lnB>
                    <a:solidFill>
                      <a:srgbClr val="F9991C"/>
                    </a:solidFill>
                  </a:tcPr>
                </a:tc>
                <a:tc>
                  <a:txBody>
                    <a:bodyPr/>
                    <a:lstStyle/>
                    <a:p>
                      <a:r>
                        <a:rPr lang="en-GB" sz="600" b="1" noProof="0" dirty="0" err="1">
                          <a:solidFill>
                            <a:schemeClr val="tx1"/>
                          </a:solidFill>
                          <a:latin typeface="Constantia" panose="02030602050306030303" pitchFamily="18" charset="0"/>
                        </a:rPr>
                        <a:t>Obe+Gly</a:t>
                      </a:r>
                      <a:r>
                        <a:rPr lang="en-GB" sz="600" b="1" noProof="0" dirty="0">
                          <a:solidFill>
                            <a:schemeClr val="tx1"/>
                          </a:solidFill>
                          <a:latin typeface="Constantia" panose="02030602050306030303" pitchFamily="18" charset="0"/>
                        </a:rPr>
                        <a:t>+</a:t>
                      </a:r>
                    </a:p>
                    <a:p>
                      <a:r>
                        <a:rPr lang="en-GB" sz="600" b="1" noProof="0" dirty="0">
                          <a:solidFill>
                            <a:schemeClr val="tx1"/>
                          </a:solidFill>
                          <a:latin typeface="Constantia" panose="02030602050306030303" pitchFamily="18" charset="0"/>
                        </a:rPr>
                        <a:t>Lip + Press</a:t>
                      </a:r>
                    </a:p>
                  </a:txBody>
                  <a:tcPr marL="41840" marR="41840" marT="20920" marB="20920" anchor="ctr">
                    <a:lnL>
                      <a:noFill/>
                    </a:lnL>
                    <a:lnR>
                      <a:noFill/>
                    </a:lnR>
                    <a:lnT>
                      <a:noFill/>
                    </a:lnT>
                    <a:lnB>
                      <a:noFill/>
                    </a:lnB>
                    <a:solidFill>
                      <a:srgbClr val="F9991C"/>
                    </a:solidFill>
                  </a:tcPr>
                </a:tc>
                <a:extLst>
                  <a:ext uri="{0D108BD9-81ED-4DB2-BD59-A6C34878D82A}">
                    <a16:rowId xmlns:a16="http://schemas.microsoft.com/office/drawing/2014/main" val="4052996052"/>
                  </a:ext>
                </a:extLst>
              </a:tr>
              <a:tr h="137173">
                <a:tc>
                  <a:txBody>
                    <a:bodyPr/>
                    <a:lstStyle/>
                    <a:p>
                      <a:r>
                        <a:rPr lang="en-GB" sz="600" noProof="0" dirty="0">
                          <a:solidFill>
                            <a:schemeClr val="tx1"/>
                          </a:solidFill>
                          <a:latin typeface="Constantia" panose="02030602050306030303" pitchFamily="18" charset="0"/>
                        </a:rPr>
                        <a:t>Male (%)</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72</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404856964"/>
                  </a:ext>
                </a:extLst>
              </a:tr>
              <a:tr h="137173">
                <a:tc>
                  <a:txBody>
                    <a:bodyPr/>
                    <a:lstStyle/>
                    <a:p>
                      <a:r>
                        <a:rPr lang="en-GB" sz="600" noProof="0" dirty="0">
                          <a:solidFill>
                            <a:schemeClr val="tx1"/>
                          </a:solidFill>
                          <a:latin typeface="Constantia" panose="02030602050306030303" pitchFamily="18" charset="0"/>
                        </a:rPr>
                        <a:t>Age</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70 ± 6</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926576589"/>
                  </a:ext>
                </a:extLst>
              </a:tr>
              <a:tr h="137173">
                <a:tc>
                  <a:txBody>
                    <a:bodyPr/>
                    <a:lstStyle/>
                    <a:p>
                      <a:r>
                        <a:rPr lang="en-GB" sz="600" noProof="0" dirty="0">
                          <a:solidFill>
                            <a:schemeClr val="tx1"/>
                          </a:solidFill>
                          <a:latin typeface="Constantia" panose="02030602050306030303" pitchFamily="18" charset="0"/>
                        </a:rPr>
                        <a:t>Smoker (%)</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44</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3089248043"/>
                  </a:ext>
                </a:extLst>
              </a:tr>
              <a:tr h="137173">
                <a:tc>
                  <a:txBody>
                    <a:bodyPr/>
                    <a:lstStyle/>
                    <a:p>
                      <a:r>
                        <a:rPr lang="en-GB" sz="600" noProof="0" dirty="0">
                          <a:solidFill>
                            <a:schemeClr val="tx1"/>
                          </a:solidFill>
                          <a:latin typeface="Constantia" panose="02030602050306030303" pitchFamily="18" charset="0"/>
                        </a:rPr>
                        <a:t>BMI</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38 ± 4</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22535439"/>
                  </a:ext>
                </a:extLst>
              </a:tr>
              <a:tr h="137173">
                <a:tc>
                  <a:txBody>
                    <a:bodyPr/>
                    <a:lstStyle/>
                    <a:p>
                      <a:r>
                        <a:rPr lang="en-GB" sz="600" noProof="0">
                          <a:solidFill>
                            <a:schemeClr val="tx1"/>
                          </a:solidFill>
                          <a:latin typeface="Constantia" panose="02030602050306030303" pitchFamily="18" charset="0"/>
                        </a:rPr>
                        <a:t>SBP</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160 ± 18</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477028235"/>
                  </a:ext>
                </a:extLst>
              </a:tr>
              <a:tr h="137173">
                <a:tc>
                  <a:txBody>
                    <a:bodyPr/>
                    <a:lstStyle/>
                    <a:p>
                      <a:r>
                        <a:rPr lang="en-GB" sz="600" noProof="0">
                          <a:solidFill>
                            <a:schemeClr val="tx1"/>
                          </a:solidFill>
                          <a:latin typeface="Constantia" panose="02030602050306030303" pitchFamily="18" charset="0"/>
                        </a:rPr>
                        <a:t>DBP</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95 ± 10</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2379558866"/>
                  </a:ext>
                </a:extLst>
              </a:tr>
              <a:tr h="137173">
                <a:tc>
                  <a:txBody>
                    <a:bodyPr/>
                    <a:lstStyle/>
                    <a:p>
                      <a:r>
                        <a:rPr lang="en-GB" sz="600" noProof="0">
                          <a:solidFill>
                            <a:schemeClr val="tx1"/>
                          </a:solidFill>
                          <a:latin typeface="Constantia" panose="02030602050306030303" pitchFamily="18" charset="0"/>
                        </a:rPr>
                        <a:t>AST</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68 ± 25</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4022688695"/>
                  </a:ext>
                </a:extLst>
              </a:tr>
              <a:tr h="137173">
                <a:tc>
                  <a:txBody>
                    <a:bodyPr/>
                    <a:lstStyle/>
                    <a:p>
                      <a:r>
                        <a:rPr lang="en-GB" sz="600" noProof="0">
                          <a:solidFill>
                            <a:schemeClr val="tx1"/>
                          </a:solidFill>
                          <a:latin typeface="Constantia" panose="02030602050306030303" pitchFamily="18" charset="0"/>
                        </a:rPr>
                        <a:t>ALT</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75 ± 30</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2826368718"/>
                  </a:ext>
                </a:extLst>
              </a:tr>
              <a:tr h="137173">
                <a:tc>
                  <a:txBody>
                    <a:bodyPr/>
                    <a:lstStyle/>
                    <a:p>
                      <a:r>
                        <a:rPr lang="en-GB" sz="600" noProof="0">
                          <a:solidFill>
                            <a:schemeClr val="tx1"/>
                          </a:solidFill>
                          <a:latin typeface="Constantia" panose="02030602050306030303" pitchFamily="18" charset="0"/>
                        </a:rPr>
                        <a:t>GGT</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110 ± 45</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2280631611"/>
                  </a:ext>
                </a:extLst>
              </a:tr>
              <a:tr h="137173">
                <a:tc>
                  <a:txBody>
                    <a:bodyPr/>
                    <a:lstStyle/>
                    <a:p>
                      <a:r>
                        <a:rPr lang="en-GB" sz="600" noProof="0">
                          <a:solidFill>
                            <a:schemeClr val="tx1"/>
                          </a:solidFill>
                          <a:latin typeface="Constantia" panose="02030602050306030303" pitchFamily="18" charset="0"/>
                        </a:rPr>
                        <a:t>ALP</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140 ± 50</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539135409"/>
                  </a:ext>
                </a:extLst>
              </a:tr>
              <a:tr h="137173">
                <a:tc>
                  <a:txBody>
                    <a:bodyPr/>
                    <a:lstStyle/>
                    <a:p>
                      <a:r>
                        <a:rPr lang="en-GB" sz="600" noProof="0">
                          <a:solidFill>
                            <a:schemeClr val="tx1"/>
                          </a:solidFill>
                          <a:latin typeface="Constantia" panose="02030602050306030303" pitchFamily="18" charset="0"/>
                        </a:rPr>
                        <a:t>TB</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1.3 ± 0.5</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85320506"/>
                  </a:ext>
                </a:extLst>
              </a:tr>
              <a:tr h="137173">
                <a:tc>
                  <a:txBody>
                    <a:bodyPr/>
                    <a:lstStyle/>
                    <a:p>
                      <a:r>
                        <a:rPr lang="en-GB" sz="600" noProof="0">
                          <a:solidFill>
                            <a:schemeClr val="tx1"/>
                          </a:solidFill>
                          <a:latin typeface="Constantia" panose="02030602050306030303" pitchFamily="18" charset="0"/>
                        </a:rPr>
                        <a:t>PLT</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120 ± 30</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3421842776"/>
                  </a:ext>
                </a:extLst>
              </a:tr>
              <a:tr h="137173">
                <a:tc>
                  <a:txBody>
                    <a:bodyPr/>
                    <a:lstStyle/>
                    <a:p>
                      <a:r>
                        <a:rPr lang="en-GB" sz="600" noProof="0">
                          <a:solidFill>
                            <a:schemeClr val="tx1"/>
                          </a:solidFill>
                          <a:latin typeface="Constantia" panose="02030602050306030303" pitchFamily="18" charset="0"/>
                        </a:rPr>
                        <a:t>PA</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3.4 ± 0.5</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2452600972"/>
                  </a:ext>
                </a:extLst>
              </a:tr>
              <a:tr h="137173">
                <a:tc>
                  <a:txBody>
                    <a:bodyPr/>
                    <a:lstStyle/>
                    <a:p>
                      <a:r>
                        <a:rPr lang="en-GB" sz="600" noProof="0">
                          <a:solidFill>
                            <a:schemeClr val="tx1"/>
                          </a:solidFill>
                          <a:latin typeface="Constantia" panose="02030602050306030303" pitchFamily="18" charset="0"/>
                        </a:rPr>
                        <a:t>PT</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15.5 ± 1.3</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165182478"/>
                  </a:ext>
                </a:extLst>
              </a:tr>
              <a:tr h="137173">
                <a:tc>
                  <a:txBody>
                    <a:bodyPr/>
                    <a:lstStyle/>
                    <a:p>
                      <a:r>
                        <a:rPr lang="en-GB" sz="600" noProof="0">
                          <a:solidFill>
                            <a:schemeClr val="tx1"/>
                          </a:solidFill>
                          <a:latin typeface="Constantia" panose="02030602050306030303" pitchFamily="18" charset="0"/>
                        </a:rPr>
                        <a:t>TC</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270 ± 55</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444402456"/>
                  </a:ext>
                </a:extLst>
              </a:tr>
              <a:tr h="137173">
                <a:tc>
                  <a:txBody>
                    <a:bodyPr/>
                    <a:lstStyle/>
                    <a:p>
                      <a:r>
                        <a:rPr lang="en-GB" sz="600" noProof="0">
                          <a:solidFill>
                            <a:schemeClr val="tx1"/>
                          </a:solidFill>
                          <a:latin typeface="Constantia" panose="02030602050306030303" pitchFamily="18" charset="0"/>
                        </a:rPr>
                        <a:t>HDL</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30 ± 6</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659207721"/>
                  </a:ext>
                </a:extLst>
              </a:tr>
              <a:tr h="137173">
                <a:tc>
                  <a:txBody>
                    <a:bodyPr/>
                    <a:lstStyle/>
                    <a:p>
                      <a:r>
                        <a:rPr lang="en-GB" sz="600" noProof="0" dirty="0">
                          <a:solidFill>
                            <a:schemeClr val="tx1"/>
                          </a:solidFill>
                          <a:latin typeface="Constantia" panose="02030602050306030303" pitchFamily="18" charset="0"/>
                        </a:rPr>
                        <a:t>LDL</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180 ± 40</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2635548103"/>
                  </a:ext>
                </a:extLst>
              </a:tr>
              <a:tr h="137173">
                <a:tc>
                  <a:txBody>
                    <a:bodyPr/>
                    <a:lstStyle/>
                    <a:p>
                      <a:r>
                        <a:rPr lang="en-GB" sz="600" noProof="0" dirty="0">
                          <a:solidFill>
                            <a:schemeClr val="tx1"/>
                          </a:solidFill>
                          <a:latin typeface="Constantia" panose="02030602050306030303" pitchFamily="18" charset="0"/>
                        </a:rPr>
                        <a:t>TG</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260 ± 75</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2533061150"/>
                  </a:ext>
                </a:extLst>
              </a:tr>
              <a:tr h="137173">
                <a:tc>
                  <a:txBody>
                    <a:bodyPr/>
                    <a:lstStyle/>
                    <a:p>
                      <a:r>
                        <a:rPr lang="en-GB" sz="600" noProof="0" dirty="0">
                          <a:solidFill>
                            <a:schemeClr val="tx1"/>
                          </a:solidFill>
                          <a:latin typeface="Constantia" panose="02030602050306030303" pitchFamily="18" charset="0"/>
                        </a:rPr>
                        <a:t>CRP</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9.0 ± 3.0</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4226133368"/>
                  </a:ext>
                </a:extLst>
              </a:tr>
              <a:tr h="137173">
                <a:tc>
                  <a:txBody>
                    <a:bodyPr/>
                    <a:lstStyle/>
                    <a:p>
                      <a:r>
                        <a:rPr lang="en-GB" sz="600" noProof="0" dirty="0">
                          <a:solidFill>
                            <a:schemeClr val="tx1"/>
                          </a:solidFill>
                          <a:latin typeface="Constantia" panose="02030602050306030303" pitchFamily="18" charset="0"/>
                        </a:rPr>
                        <a:t>Insulin</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35 ± 14</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4188514381"/>
                  </a:ext>
                </a:extLst>
              </a:tr>
              <a:tr h="137173">
                <a:tc>
                  <a:txBody>
                    <a:bodyPr/>
                    <a:lstStyle/>
                    <a:p>
                      <a:r>
                        <a:rPr lang="en-GB" sz="600" noProof="0" dirty="0">
                          <a:solidFill>
                            <a:schemeClr val="tx1"/>
                          </a:solidFill>
                          <a:latin typeface="Constantia" panose="02030602050306030303" pitchFamily="18" charset="0"/>
                        </a:rPr>
                        <a:t>FPG</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165 ± 40</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2432037768"/>
                  </a:ext>
                </a:extLst>
              </a:tr>
              <a:tr h="137173">
                <a:tc>
                  <a:txBody>
                    <a:bodyPr/>
                    <a:lstStyle/>
                    <a:p>
                      <a:r>
                        <a:rPr lang="en-GB" sz="600" noProof="0" dirty="0">
                          <a:solidFill>
                            <a:schemeClr val="tx1"/>
                          </a:solidFill>
                          <a:latin typeface="Constantia" panose="02030602050306030303" pitchFamily="18" charset="0"/>
                        </a:rPr>
                        <a:t>HbA1c</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8.2 ± 1.0</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741956667"/>
                  </a:ext>
                </a:extLst>
              </a:tr>
              <a:tr h="137173">
                <a:tc>
                  <a:txBody>
                    <a:bodyPr/>
                    <a:lstStyle/>
                    <a:p>
                      <a:r>
                        <a:rPr lang="en-GB" sz="600" noProof="0" dirty="0">
                          <a:solidFill>
                            <a:schemeClr val="tx1"/>
                          </a:solidFill>
                          <a:latin typeface="Constantia" panose="02030602050306030303" pitchFamily="18" charset="0"/>
                        </a:rPr>
                        <a:t>HOMA-IR</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10 ± 3</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620939140"/>
                  </a:ext>
                </a:extLst>
              </a:tr>
              <a:tr h="137173">
                <a:tc>
                  <a:txBody>
                    <a:bodyPr/>
                    <a:lstStyle/>
                    <a:p>
                      <a:r>
                        <a:rPr lang="en-GB" sz="600" noProof="0">
                          <a:solidFill>
                            <a:schemeClr val="tx1"/>
                          </a:solidFill>
                          <a:latin typeface="Constantia" panose="02030602050306030303" pitchFamily="18" charset="0"/>
                        </a:rPr>
                        <a:t>LSM</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23 ± 6</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3583754014"/>
                  </a:ext>
                </a:extLst>
              </a:tr>
              <a:tr h="137173">
                <a:tc>
                  <a:txBody>
                    <a:bodyPr/>
                    <a:lstStyle/>
                    <a:p>
                      <a:r>
                        <a:rPr lang="en-GB" sz="600" noProof="0">
                          <a:solidFill>
                            <a:schemeClr val="tx1"/>
                          </a:solidFill>
                          <a:latin typeface="Constantia" panose="02030602050306030303" pitchFamily="18" charset="0"/>
                        </a:rPr>
                        <a:t>CAP</a:t>
                      </a:r>
                    </a:p>
                  </a:txBody>
                  <a:tcPr marL="41840" marR="41840" marT="20920" marB="20920" anchor="ctr">
                    <a:lnL>
                      <a:noFill/>
                    </a:lnL>
                    <a:lnR>
                      <a:noFill/>
                    </a:lnR>
                    <a:lnT>
                      <a:noFill/>
                    </a:lnT>
                    <a:lnB>
                      <a:noFill/>
                    </a:lnB>
                    <a:solidFill>
                      <a:srgbClr val="F9991C"/>
                    </a:solidFill>
                  </a:tcPr>
                </a:tc>
                <a:tc>
                  <a:txBody>
                    <a:bodyPr/>
                    <a:lstStyle/>
                    <a:p>
                      <a:r>
                        <a:rPr lang="it-IT" sz="600" dirty="0">
                          <a:solidFill>
                            <a:schemeClr val="tx1"/>
                          </a:solidFill>
                          <a:latin typeface="Constantia" panose="02030602050306030303" pitchFamily="18" charset="0"/>
                        </a:rPr>
                        <a:t>345 ± 30</a:t>
                      </a:r>
                    </a:p>
                  </a:txBody>
                  <a:tcPr marL="41840" marR="41840" marT="20920" marB="2092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478276973"/>
                  </a:ext>
                </a:extLst>
              </a:tr>
            </a:tbl>
          </a:graphicData>
        </a:graphic>
      </p:graphicFrame>
      <p:sp>
        <p:nvSpPr>
          <p:cNvPr id="9" name="CasellaDiTesto 8">
            <a:extLst>
              <a:ext uri="{FF2B5EF4-FFF2-40B4-BE49-F238E27FC236}">
                <a16:creationId xmlns:a16="http://schemas.microsoft.com/office/drawing/2014/main" id="{40E565C9-5499-15D5-A827-C6A4BB3BF5D2}"/>
              </a:ext>
            </a:extLst>
          </p:cNvPr>
          <p:cNvSpPr txBox="1"/>
          <p:nvPr/>
        </p:nvSpPr>
        <p:spPr>
          <a:xfrm>
            <a:off x="11033884" y="2318019"/>
            <a:ext cx="981077" cy="230832"/>
          </a:xfrm>
          <a:prstGeom prst="rect">
            <a:avLst/>
          </a:prstGeom>
          <a:solidFill>
            <a:srgbClr val="003A52"/>
          </a:solidFill>
        </p:spPr>
        <p:txBody>
          <a:bodyPr wrap="square">
            <a:spAutoFit/>
          </a:bodyPr>
          <a:lstStyle/>
          <a:p>
            <a:pPr algn="ctr"/>
            <a:r>
              <a:rPr lang="en-GB" sz="900" b="1" kern="0" dirty="0">
                <a:solidFill>
                  <a:schemeClr val="bg1"/>
                </a:solidFill>
                <a:latin typeface="Constantia" panose="02030602050306030303" pitchFamily="18" charset="0"/>
                <a:ea typeface="Times New Roman" panose="02020603050405020304" pitchFamily="18" charset="0"/>
                <a:cs typeface="Calibri" panose="020F0502020204030204" pitchFamily="34" charset="0"/>
              </a:rPr>
              <a:t>CLUSTER IV</a:t>
            </a:r>
            <a:endParaRPr lang="en-GB" sz="900" b="1" dirty="0">
              <a:solidFill>
                <a:schemeClr val="bg1"/>
              </a:solidFill>
              <a:latin typeface="Constantia" panose="02030602050306030303" pitchFamily="18" charset="0"/>
              <a:cs typeface="Calibri" panose="020F0502020204030204" pitchFamily="34" charset="0"/>
            </a:endParaRPr>
          </a:p>
        </p:txBody>
      </p:sp>
      <p:sp>
        <p:nvSpPr>
          <p:cNvPr id="10" name="CasellaDiTesto 9">
            <a:extLst>
              <a:ext uri="{FF2B5EF4-FFF2-40B4-BE49-F238E27FC236}">
                <a16:creationId xmlns:a16="http://schemas.microsoft.com/office/drawing/2014/main" id="{6F248B42-422E-FDF5-B0E1-9B87A1E4E7F3}"/>
              </a:ext>
            </a:extLst>
          </p:cNvPr>
          <p:cNvSpPr txBox="1"/>
          <p:nvPr/>
        </p:nvSpPr>
        <p:spPr>
          <a:xfrm>
            <a:off x="233066" y="2353608"/>
            <a:ext cx="2943228" cy="230832"/>
          </a:xfrm>
          <a:prstGeom prst="rect">
            <a:avLst/>
          </a:prstGeom>
          <a:solidFill>
            <a:srgbClr val="003A52"/>
          </a:solidFill>
        </p:spPr>
        <p:txBody>
          <a:bodyPr wrap="square">
            <a:spAutoFit/>
          </a:bodyPr>
          <a:lstStyle/>
          <a:p>
            <a:pPr algn="ctr"/>
            <a:r>
              <a:rPr lang="en-GB" sz="900" b="1" kern="0" dirty="0">
                <a:solidFill>
                  <a:schemeClr val="bg1"/>
                </a:solidFill>
                <a:latin typeface="Constantia" panose="02030602050306030303" pitchFamily="18" charset="0"/>
                <a:ea typeface="Times New Roman" panose="02020603050405020304" pitchFamily="18" charset="0"/>
                <a:cs typeface="Calibri" panose="020F0502020204030204" pitchFamily="34" charset="0"/>
              </a:rPr>
              <a:t>CLUSTER I </a:t>
            </a:r>
            <a:endParaRPr lang="en-GB" sz="900" b="1" dirty="0">
              <a:solidFill>
                <a:schemeClr val="bg1"/>
              </a:solidFill>
              <a:latin typeface="Constantia" panose="02030602050306030303" pitchFamily="18" charset="0"/>
              <a:cs typeface="Calibri" panose="020F0502020204030204" pitchFamily="34" charset="0"/>
            </a:endParaRPr>
          </a:p>
        </p:txBody>
      </p:sp>
      <p:sp>
        <p:nvSpPr>
          <p:cNvPr id="11" name="CasellaDiTesto 10">
            <a:extLst>
              <a:ext uri="{FF2B5EF4-FFF2-40B4-BE49-F238E27FC236}">
                <a16:creationId xmlns:a16="http://schemas.microsoft.com/office/drawing/2014/main" id="{567B70F1-A849-76F2-4A41-D588267001DE}"/>
              </a:ext>
            </a:extLst>
          </p:cNvPr>
          <p:cNvSpPr txBox="1"/>
          <p:nvPr/>
        </p:nvSpPr>
        <p:spPr>
          <a:xfrm>
            <a:off x="1650669" y="1938982"/>
            <a:ext cx="8890662" cy="369332"/>
          </a:xfrm>
          <a:prstGeom prst="rect">
            <a:avLst/>
          </a:prstGeom>
          <a:noFill/>
        </p:spPr>
        <p:txBody>
          <a:bodyPr wrap="square">
            <a:spAutoFit/>
          </a:bodyPr>
          <a:lstStyle/>
          <a:p>
            <a:pPr algn="ctr">
              <a:tabLst>
                <a:tab pos="1231265" algn="l"/>
              </a:tabLst>
            </a:pPr>
            <a:r>
              <a:rPr lang="en-GB" b="1" dirty="0">
                <a:solidFill>
                  <a:srgbClr val="003A52"/>
                </a:solidFill>
                <a:effectLst/>
                <a:latin typeface="Constantia" panose="02030602050306030303" pitchFamily="18" charset="0"/>
                <a:ea typeface="Times New Roman" panose="02020603050405020304" pitchFamily="18" charset="0"/>
              </a:rPr>
              <a:t>Clusters </a:t>
            </a:r>
            <a:r>
              <a:rPr lang="en-GB" b="1" dirty="0">
                <a:solidFill>
                  <a:srgbClr val="DA3EA6"/>
                </a:solidFill>
                <a:effectLst/>
                <a:latin typeface="Constantia" panose="02030602050306030303" pitchFamily="18" charset="0"/>
                <a:ea typeface="Times New Roman" panose="02020603050405020304" pitchFamily="18" charset="0"/>
              </a:rPr>
              <a:t>&amp;</a:t>
            </a:r>
            <a:r>
              <a:rPr lang="en-GB" b="1" dirty="0">
                <a:solidFill>
                  <a:srgbClr val="003A52"/>
                </a:solidFill>
                <a:effectLst/>
                <a:latin typeface="Constantia" panose="02030602050306030303" pitchFamily="18" charset="0"/>
                <a:ea typeface="Times New Roman" panose="02020603050405020304" pitchFamily="18" charset="0"/>
              </a:rPr>
              <a:t> Profiles (</a:t>
            </a:r>
            <a:r>
              <a:rPr lang="en-GB" b="1" dirty="0">
                <a:solidFill>
                  <a:srgbClr val="DA3EA6"/>
                </a:solidFill>
                <a:latin typeface="Constantia" panose="02030602050306030303" pitchFamily="18" charset="0"/>
                <a:ea typeface="Times New Roman" panose="02020603050405020304" pitchFamily="18" charset="0"/>
              </a:rPr>
              <a:t>a</a:t>
            </a:r>
            <a:r>
              <a:rPr lang="en-GB" b="1" dirty="0">
                <a:solidFill>
                  <a:srgbClr val="DA3EA6"/>
                </a:solidFill>
                <a:effectLst/>
                <a:latin typeface="Constantia" panose="02030602050306030303" pitchFamily="18" charset="0"/>
                <a:ea typeface="Times New Roman" panose="02020603050405020304" pitchFamily="18" charset="0"/>
              </a:rPr>
              <a:t>ll groups</a:t>
            </a:r>
            <a:r>
              <a:rPr lang="en-GB" b="1" dirty="0">
                <a:solidFill>
                  <a:srgbClr val="003A52"/>
                </a:solidFill>
                <a:effectLst/>
                <a:latin typeface="Constantia" panose="02030602050306030303" pitchFamily="18" charset="0"/>
                <a:ea typeface="Times New Roman" panose="02020603050405020304" pitchFamily="18" charset="0"/>
              </a:rPr>
              <a:t>)</a:t>
            </a:r>
            <a:endParaRPr lang="en-GB" dirty="0">
              <a:solidFill>
                <a:srgbClr val="003A52"/>
              </a:solidFill>
              <a:effectLst/>
              <a:latin typeface="Constantia" panose="02030602050306030303" pitchFamily="18" charset="0"/>
              <a:ea typeface="Times New Roman" panose="02020603050405020304" pitchFamily="18" charset="0"/>
            </a:endParaRPr>
          </a:p>
        </p:txBody>
      </p:sp>
      <p:pic>
        <p:nvPicPr>
          <p:cNvPr id="12" name="Immagine 11">
            <a:extLst>
              <a:ext uri="{FF2B5EF4-FFF2-40B4-BE49-F238E27FC236}">
                <a16:creationId xmlns:a16="http://schemas.microsoft.com/office/drawing/2014/main" id="{72ED1CB5-E52E-9001-8F1A-560B82BC20C1}"/>
              </a:ext>
            </a:extLst>
          </p:cNvPr>
          <p:cNvPicPr>
            <a:picLocks noChangeAspect="1"/>
          </p:cNvPicPr>
          <p:nvPr/>
        </p:nvPicPr>
        <p:blipFill>
          <a:blip r:embed="rId3"/>
          <a:stretch>
            <a:fillRect/>
          </a:stretch>
        </p:blipFill>
        <p:spPr>
          <a:xfrm>
            <a:off x="0" y="11829"/>
            <a:ext cx="12192000" cy="1021675"/>
          </a:xfrm>
          <a:prstGeom prst="rect">
            <a:avLst/>
          </a:prstGeom>
        </p:spPr>
      </p:pic>
    </p:spTree>
    <p:extLst>
      <p:ext uri="{BB962C8B-B14F-4D97-AF65-F5344CB8AC3E}">
        <p14:creationId xmlns:p14="http://schemas.microsoft.com/office/powerpoint/2010/main" val="3610974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id="{521B3649-E6EC-EA6A-D280-B14F3E87EA11}"/>
              </a:ext>
            </a:extLst>
          </p:cNvPr>
          <p:cNvSpPr txBox="1"/>
          <p:nvPr/>
        </p:nvSpPr>
        <p:spPr>
          <a:xfrm>
            <a:off x="2107868" y="1272823"/>
            <a:ext cx="8890662"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Baseline features: Clusters – Main Differences (</a:t>
            </a:r>
            <a:r>
              <a:rPr lang="en-GB" sz="2400" b="1" dirty="0">
                <a:solidFill>
                  <a:srgbClr val="DA3EA6"/>
                </a:solidFill>
                <a:effectLst/>
                <a:latin typeface="Constantia" panose="02030602050306030303" pitchFamily="18" charset="0"/>
                <a:ea typeface="Times New Roman" panose="02020603050405020304" pitchFamily="18" charset="0"/>
              </a:rPr>
              <a:t>Highlights</a:t>
            </a:r>
            <a:r>
              <a:rPr lang="en-GB" sz="2400" b="1" dirty="0">
                <a:solidFill>
                  <a:srgbClr val="003A52"/>
                </a:solidFill>
                <a:effectLst/>
                <a:latin typeface="Constantia" panose="02030602050306030303" pitchFamily="18" charset="0"/>
                <a:ea typeface="Times New Roman" panose="02020603050405020304" pitchFamily="18" charset="0"/>
              </a:rPr>
              <a:t>)</a:t>
            </a:r>
            <a:endParaRPr lang="en-GB" sz="2400" dirty="0">
              <a:solidFill>
                <a:srgbClr val="003A52"/>
              </a:solidFill>
              <a:effectLst/>
              <a:latin typeface="Constantia" panose="02030602050306030303" pitchFamily="18" charset="0"/>
              <a:ea typeface="Times New Roman" panose="02020603050405020304" pitchFamily="18" charset="0"/>
            </a:endParaRPr>
          </a:p>
        </p:txBody>
      </p:sp>
      <p:pic>
        <p:nvPicPr>
          <p:cNvPr id="2" name="Immagine 1">
            <a:extLst>
              <a:ext uri="{FF2B5EF4-FFF2-40B4-BE49-F238E27FC236}">
                <a16:creationId xmlns:a16="http://schemas.microsoft.com/office/drawing/2014/main" id="{86D560B4-F836-15DE-F934-B4BF854CB4B2}"/>
              </a:ext>
            </a:extLst>
          </p:cNvPr>
          <p:cNvPicPr>
            <a:picLocks noChangeAspect="1"/>
          </p:cNvPicPr>
          <p:nvPr/>
        </p:nvPicPr>
        <p:blipFill>
          <a:blip r:embed="rId3"/>
          <a:stretch>
            <a:fillRect/>
          </a:stretch>
        </p:blipFill>
        <p:spPr>
          <a:xfrm>
            <a:off x="0" y="11829"/>
            <a:ext cx="12192000" cy="1021675"/>
          </a:xfrm>
          <a:prstGeom prst="rect">
            <a:avLst/>
          </a:prstGeom>
        </p:spPr>
      </p:pic>
      <p:sp>
        <p:nvSpPr>
          <p:cNvPr id="8" name="Rettangolo 7">
            <a:extLst>
              <a:ext uri="{FF2B5EF4-FFF2-40B4-BE49-F238E27FC236}">
                <a16:creationId xmlns:a16="http://schemas.microsoft.com/office/drawing/2014/main" id="{3750E5D6-89D1-4179-0254-CBC55E9E13E3}"/>
              </a:ext>
            </a:extLst>
          </p:cNvPr>
          <p:cNvSpPr/>
          <p:nvPr/>
        </p:nvSpPr>
        <p:spPr>
          <a:xfrm>
            <a:off x="138000" y="6681602"/>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3" name="Immagine 12">
            <a:extLst>
              <a:ext uri="{FF2B5EF4-FFF2-40B4-BE49-F238E27FC236}">
                <a16:creationId xmlns:a16="http://schemas.microsoft.com/office/drawing/2014/main" id="{F3AD0B0C-3EF1-24FE-BD73-08200E7C5867}"/>
              </a:ext>
            </a:extLst>
          </p:cNvPr>
          <p:cNvPicPr>
            <a:picLocks noChangeAspect="1"/>
          </p:cNvPicPr>
          <p:nvPr/>
        </p:nvPicPr>
        <p:blipFill>
          <a:blip r:embed="rId4"/>
          <a:stretch>
            <a:fillRect/>
          </a:stretch>
        </p:blipFill>
        <p:spPr>
          <a:xfrm>
            <a:off x="138000" y="1842496"/>
            <a:ext cx="11785951" cy="4731097"/>
          </a:xfrm>
          <a:prstGeom prst="rect">
            <a:avLst/>
          </a:prstGeom>
        </p:spPr>
      </p:pic>
      <p:sp>
        <p:nvSpPr>
          <p:cNvPr id="24" name="Rettangolo 23">
            <a:extLst>
              <a:ext uri="{FF2B5EF4-FFF2-40B4-BE49-F238E27FC236}">
                <a16:creationId xmlns:a16="http://schemas.microsoft.com/office/drawing/2014/main" id="{7B007BB3-B967-9321-A77B-78A4080C4DD3}"/>
              </a:ext>
            </a:extLst>
          </p:cNvPr>
          <p:cNvSpPr/>
          <p:nvPr/>
        </p:nvSpPr>
        <p:spPr>
          <a:xfrm>
            <a:off x="138000" y="1783092"/>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2042855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magine 13">
            <a:extLst>
              <a:ext uri="{FF2B5EF4-FFF2-40B4-BE49-F238E27FC236}">
                <a16:creationId xmlns:a16="http://schemas.microsoft.com/office/drawing/2014/main" id="{1F141218-5D09-FD5F-9BBF-A541308723B2}"/>
              </a:ext>
            </a:extLst>
          </p:cNvPr>
          <p:cNvPicPr>
            <a:picLocks noChangeAspect="1"/>
          </p:cNvPicPr>
          <p:nvPr/>
        </p:nvPicPr>
        <p:blipFill rotWithShape="1">
          <a:blip r:embed="rId3"/>
          <a:srcRect t="2011"/>
          <a:stretch/>
        </p:blipFill>
        <p:spPr>
          <a:xfrm>
            <a:off x="78430" y="3169312"/>
            <a:ext cx="12035140" cy="2066837"/>
          </a:xfrm>
          <a:prstGeom prst="rect">
            <a:avLst/>
          </a:prstGeom>
        </p:spPr>
      </p:pic>
      <p:sp>
        <p:nvSpPr>
          <p:cNvPr id="15" name="Rettangolo 14">
            <a:extLst>
              <a:ext uri="{FF2B5EF4-FFF2-40B4-BE49-F238E27FC236}">
                <a16:creationId xmlns:a16="http://schemas.microsoft.com/office/drawing/2014/main" id="{6FB0C6DA-257D-A9C4-9943-46570A278DDC}"/>
              </a:ext>
            </a:extLst>
          </p:cNvPr>
          <p:cNvSpPr/>
          <p:nvPr/>
        </p:nvSpPr>
        <p:spPr>
          <a:xfrm>
            <a:off x="174000" y="2060485"/>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CasellaDiTesto 15">
            <a:extLst>
              <a:ext uri="{FF2B5EF4-FFF2-40B4-BE49-F238E27FC236}">
                <a16:creationId xmlns:a16="http://schemas.microsoft.com/office/drawing/2014/main" id="{5EE45C61-2E9C-985F-CCE0-47B642691FE1}"/>
              </a:ext>
            </a:extLst>
          </p:cNvPr>
          <p:cNvSpPr txBox="1"/>
          <p:nvPr/>
        </p:nvSpPr>
        <p:spPr>
          <a:xfrm>
            <a:off x="2183718" y="1530954"/>
            <a:ext cx="8890662"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Baseline features: Clusters &amp; Profiles (</a:t>
            </a:r>
            <a:r>
              <a:rPr lang="en-GB" sz="2400" b="1" dirty="0">
                <a:solidFill>
                  <a:srgbClr val="DA3EA6"/>
                </a:solidFill>
                <a:effectLst/>
                <a:latin typeface="Constantia" panose="02030602050306030303" pitchFamily="18" charset="0"/>
                <a:ea typeface="Times New Roman" panose="02020603050405020304" pitchFamily="18" charset="0"/>
              </a:rPr>
              <a:t>Highlights</a:t>
            </a:r>
            <a:r>
              <a:rPr lang="en-GB" sz="2400" b="1" dirty="0">
                <a:solidFill>
                  <a:srgbClr val="003A52"/>
                </a:solidFill>
                <a:effectLst/>
                <a:latin typeface="Constantia" panose="02030602050306030303" pitchFamily="18" charset="0"/>
                <a:ea typeface="Times New Roman" panose="02020603050405020304" pitchFamily="18" charset="0"/>
              </a:rPr>
              <a:t>)</a:t>
            </a:r>
            <a:endParaRPr lang="en-GB" sz="2400" dirty="0">
              <a:solidFill>
                <a:srgbClr val="003A52"/>
              </a:solidFill>
              <a:effectLst/>
              <a:latin typeface="Constantia" panose="02030602050306030303" pitchFamily="18" charset="0"/>
              <a:ea typeface="Times New Roman" panose="02020603050405020304" pitchFamily="18" charset="0"/>
            </a:endParaRPr>
          </a:p>
        </p:txBody>
      </p:sp>
      <p:sp>
        <p:nvSpPr>
          <p:cNvPr id="17" name="Rettangolo con angoli arrotondati 16">
            <a:extLst>
              <a:ext uri="{FF2B5EF4-FFF2-40B4-BE49-F238E27FC236}">
                <a16:creationId xmlns:a16="http://schemas.microsoft.com/office/drawing/2014/main" id="{8ED0A32C-D69A-BB58-9A99-A1FAAB5B504B}"/>
              </a:ext>
            </a:extLst>
          </p:cNvPr>
          <p:cNvSpPr/>
          <p:nvPr/>
        </p:nvSpPr>
        <p:spPr>
          <a:xfrm>
            <a:off x="1034716" y="5474368"/>
            <a:ext cx="1419726" cy="445169"/>
          </a:xfrm>
          <a:prstGeom prst="roundRect">
            <a:avLst/>
          </a:prstGeom>
          <a:solidFill>
            <a:srgbClr val="003A52"/>
          </a:solidFill>
          <a:ln w="19050">
            <a:solidFill>
              <a:srgbClr val="F99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t>MD</a:t>
            </a:r>
          </a:p>
        </p:txBody>
      </p:sp>
      <p:sp>
        <p:nvSpPr>
          <p:cNvPr id="18" name="Rombo 17">
            <a:extLst>
              <a:ext uri="{FF2B5EF4-FFF2-40B4-BE49-F238E27FC236}">
                <a16:creationId xmlns:a16="http://schemas.microsoft.com/office/drawing/2014/main" id="{68D20F6E-BB5B-05DB-5BB7-B831AAF23459}"/>
              </a:ext>
            </a:extLst>
          </p:cNvPr>
          <p:cNvSpPr/>
          <p:nvPr/>
        </p:nvSpPr>
        <p:spPr>
          <a:xfrm>
            <a:off x="2107868" y="5197641"/>
            <a:ext cx="1143000" cy="998621"/>
          </a:xfrm>
          <a:prstGeom prst="diamond">
            <a:avLst/>
          </a:prstGeom>
          <a:solidFill>
            <a:srgbClr val="003A52"/>
          </a:solidFill>
          <a:ln w="28575">
            <a:solidFill>
              <a:srgbClr val="F999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050" b="1" dirty="0">
                <a:latin typeface="Constantia" panose="02030602050306030303" pitchFamily="18" charset="0"/>
              </a:rPr>
              <a:t>T2DM</a:t>
            </a:r>
          </a:p>
        </p:txBody>
      </p:sp>
      <p:sp>
        <p:nvSpPr>
          <p:cNvPr id="19" name="CasellaDiTesto 18">
            <a:extLst>
              <a:ext uri="{FF2B5EF4-FFF2-40B4-BE49-F238E27FC236}">
                <a16:creationId xmlns:a16="http://schemas.microsoft.com/office/drawing/2014/main" id="{53C4A951-D426-2A3B-BFFD-D46FCA4FB3CB}"/>
              </a:ext>
            </a:extLst>
          </p:cNvPr>
          <p:cNvSpPr txBox="1"/>
          <p:nvPr/>
        </p:nvSpPr>
        <p:spPr>
          <a:xfrm>
            <a:off x="1574819" y="2274407"/>
            <a:ext cx="8890662" cy="369332"/>
          </a:xfrm>
          <a:prstGeom prst="rect">
            <a:avLst/>
          </a:prstGeom>
          <a:noFill/>
        </p:spPr>
        <p:txBody>
          <a:bodyPr wrap="square">
            <a:spAutoFit/>
          </a:bodyPr>
          <a:lstStyle/>
          <a:p>
            <a:pPr algn="ctr">
              <a:tabLst>
                <a:tab pos="1231265" algn="l"/>
              </a:tabLst>
            </a:pPr>
            <a:r>
              <a:rPr lang="en-GB" b="1" dirty="0">
                <a:solidFill>
                  <a:srgbClr val="003A52"/>
                </a:solidFill>
                <a:effectLst/>
                <a:latin typeface="Constantia" panose="02030602050306030303" pitchFamily="18" charset="0"/>
                <a:ea typeface="Times New Roman" panose="02020603050405020304" pitchFamily="18" charset="0"/>
              </a:rPr>
              <a:t>Individual </a:t>
            </a:r>
            <a:r>
              <a:rPr lang="en-GB" b="1" dirty="0">
                <a:solidFill>
                  <a:srgbClr val="DA3EA6"/>
                </a:solidFill>
                <a:effectLst/>
                <a:latin typeface="Constantia" panose="02030602050306030303" pitchFamily="18" charset="0"/>
                <a:ea typeface="Times New Roman" panose="02020603050405020304" pitchFamily="18" charset="0"/>
              </a:rPr>
              <a:t>Metabolic Burden </a:t>
            </a:r>
            <a:r>
              <a:rPr lang="en-GB" b="1" dirty="0">
                <a:solidFill>
                  <a:srgbClr val="003A52"/>
                </a:solidFill>
                <a:effectLst/>
                <a:latin typeface="Constantia" panose="02030602050306030303" pitchFamily="18" charset="0"/>
                <a:ea typeface="Times New Roman" panose="02020603050405020304" pitchFamily="18" charset="0"/>
              </a:rPr>
              <a:t>and impact on liver-related variables</a:t>
            </a:r>
            <a:endParaRPr lang="en-GB" dirty="0">
              <a:solidFill>
                <a:srgbClr val="003A52"/>
              </a:solidFill>
              <a:effectLst/>
              <a:latin typeface="Constantia" panose="02030602050306030303" pitchFamily="18" charset="0"/>
              <a:ea typeface="Times New Roman" panose="02020603050405020304" pitchFamily="18" charset="0"/>
            </a:endParaRPr>
          </a:p>
        </p:txBody>
      </p:sp>
      <p:sp>
        <p:nvSpPr>
          <p:cNvPr id="20" name="Rettangolo 19">
            <a:extLst>
              <a:ext uri="{FF2B5EF4-FFF2-40B4-BE49-F238E27FC236}">
                <a16:creationId xmlns:a16="http://schemas.microsoft.com/office/drawing/2014/main" id="{2E48E9CE-DE3E-1057-0113-DB60C83D71D8}"/>
              </a:ext>
            </a:extLst>
          </p:cNvPr>
          <p:cNvSpPr/>
          <p:nvPr/>
        </p:nvSpPr>
        <p:spPr>
          <a:xfrm>
            <a:off x="3250868" y="5700005"/>
            <a:ext cx="4392000" cy="10800"/>
          </a:xfrm>
          <a:prstGeom prst="rect">
            <a:avLst/>
          </a:prstGeom>
          <a:solidFill>
            <a:srgbClr val="F47923"/>
          </a:solidFill>
          <a:ln>
            <a:solidFill>
              <a:srgbClr val="F4792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Ovale 20">
            <a:extLst>
              <a:ext uri="{FF2B5EF4-FFF2-40B4-BE49-F238E27FC236}">
                <a16:creationId xmlns:a16="http://schemas.microsoft.com/office/drawing/2014/main" id="{11196106-016D-72DC-A3ED-F62E336C17FA}"/>
              </a:ext>
            </a:extLst>
          </p:cNvPr>
          <p:cNvSpPr/>
          <p:nvPr/>
        </p:nvSpPr>
        <p:spPr>
          <a:xfrm>
            <a:off x="7642868" y="5020843"/>
            <a:ext cx="1992151" cy="1481758"/>
          </a:xfrm>
          <a:prstGeom prst="ellipse">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it-IT" sz="1200" dirty="0">
                <a:latin typeface="Constantia" panose="02030602050306030303" pitchFamily="18" charset="0"/>
              </a:rPr>
              <a:t> </a:t>
            </a:r>
            <a:r>
              <a:rPr lang="it-IT" sz="1200" b="0" i="0" u="none" strike="noStrike" dirty="0">
                <a:solidFill>
                  <a:schemeClr val="bg1"/>
                </a:solidFill>
                <a:effectLst/>
                <a:latin typeface="Constantia" panose="02030602050306030303" pitchFamily="18" charset="0"/>
              </a:rPr>
              <a:t>↑ </a:t>
            </a:r>
            <a:r>
              <a:rPr lang="it-IT" sz="1200" dirty="0">
                <a:solidFill>
                  <a:schemeClr val="bg1"/>
                </a:solidFill>
                <a:latin typeface="Constantia" panose="02030602050306030303" pitchFamily="18" charset="0"/>
              </a:rPr>
              <a:t>I</a:t>
            </a:r>
            <a:r>
              <a:rPr lang="it-IT" sz="1200" dirty="0">
                <a:latin typeface="Constantia" panose="02030602050306030303" pitchFamily="18" charset="0"/>
              </a:rPr>
              <a:t>nflammation</a:t>
            </a:r>
          </a:p>
          <a:p>
            <a:pPr algn="ctr">
              <a:lnSpc>
                <a:spcPct val="150000"/>
              </a:lnSpc>
            </a:pPr>
            <a:r>
              <a:rPr lang="it-IT" sz="1200" b="0" i="0" u="none" strike="noStrike" dirty="0">
                <a:solidFill>
                  <a:schemeClr val="bg1"/>
                </a:solidFill>
                <a:effectLst/>
                <a:latin typeface="Constantia" panose="02030602050306030303" pitchFamily="18" charset="0"/>
              </a:rPr>
              <a:t>↑  </a:t>
            </a:r>
            <a:r>
              <a:rPr lang="it-IT" sz="1200" dirty="0">
                <a:latin typeface="Constantia" panose="02030602050306030303" pitchFamily="18" charset="0"/>
              </a:rPr>
              <a:t>IR</a:t>
            </a:r>
          </a:p>
          <a:p>
            <a:pPr algn="ctr">
              <a:lnSpc>
                <a:spcPct val="150000"/>
              </a:lnSpc>
            </a:pPr>
            <a:r>
              <a:rPr lang="it-IT" sz="1200" b="0" i="0" u="none" strike="noStrike" dirty="0">
                <a:solidFill>
                  <a:schemeClr val="bg1"/>
                </a:solidFill>
                <a:effectLst/>
                <a:latin typeface="Constantia" panose="02030602050306030303" pitchFamily="18" charset="0"/>
              </a:rPr>
              <a:t>↑  </a:t>
            </a:r>
            <a:r>
              <a:rPr lang="it-IT" sz="1200" dirty="0">
                <a:latin typeface="Constantia" panose="02030602050306030303" pitchFamily="18" charset="0"/>
              </a:rPr>
              <a:t>LSM</a:t>
            </a:r>
          </a:p>
          <a:p>
            <a:pPr algn="ctr">
              <a:lnSpc>
                <a:spcPct val="150000"/>
              </a:lnSpc>
            </a:pPr>
            <a:r>
              <a:rPr lang="it-IT" sz="1200" dirty="0">
                <a:latin typeface="Constantia" panose="02030602050306030303" pitchFamily="18" charset="0"/>
              </a:rPr>
              <a:t>↓  PLT</a:t>
            </a:r>
          </a:p>
        </p:txBody>
      </p:sp>
      <p:pic>
        <p:nvPicPr>
          <p:cNvPr id="2" name="Immagine 1">
            <a:extLst>
              <a:ext uri="{FF2B5EF4-FFF2-40B4-BE49-F238E27FC236}">
                <a16:creationId xmlns:a16="http://schemas.microsoft.com/office/drawing/2014/main" id="{A99AB255-97F4-30B8-B1EF-4F8F71449C85}"/>
              </a:ext>
            </a:extLst>
          </p:cNvPr>
          <p:cNvPicPr>
            <a:picLocks noChangeAspect="1"/>
          </p:cNvPicPr>
          <p:nvPr/>
        </p:nvPicPr>
        <p:blipFill>
          <a:blip r:embed="rId4"/>
          <a:stretch>
            <a:fillRect/>
          </a:stretch>
        </p:blipFill>
        <p:spPr>
          <a:xfrm>
            <a:off x="0" y="0"/>
            <a:ext cx="12192000" cy="1021675"/>
          </a:xfrm>
          <a:prstGeom prst="rect">
            <a:avLst/>
          </a:prstGeom>
        </p:spPr>
      </p:pic>
      <p:sp>
        <p:nvSpPr>
          <p:cNvPr id="3" name="Rettangolo 2">
            <a:extLst>
              <a:ext uri="{FF2B5EF4-FFF2-40B4-BE49-F238E27FC236}">
                <a16:creationId xmlns:a16="http://schemas.microsoft.com/office/drawing/2014/main" id="{9466DC93-CD15-5391-8B17-8AF5F4AC57EB}"/>
              </a:ext>
            </a:extLst>
          </p:cNvPr>
          <p:cNvSpPr/>
          <p:nvPr/>
        </p:nvSpPr>
        <p:spPr>
          <a:xfrm>
            <a:off x="174000" y="6660118"/>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0064377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AA4BF-B541-FB3D-844D-11877E54D8CB}"/>
            </a:ext>
          </a:extLst>
        </p:cNvPr>
        <p:cNvGrpSpPr/>
        <p:nvPr/>
      </p:nvGrpSpPr>
      <p:grpSpPr>
        <a:xfrm>
          <a:off x="0" y="0"/>
          <a:ext cx="0" cy="0"/>
          <a:chOff x="0" y="0"/>
          <a:chExt cx="0" cy="0"/>
        </a:xfrm>
      </p:grpSpPr>
      <p:pic>
        <p:nvPicPr>
          <p:cNvPr id="5" name="Immagine 4">
            <a:extLst>
              <a:ext uri="{FF2B5EF4-FFF2-40B4-BE49-F238E27FC236}">
                <a16:creationId xmlns:a16="http://schemas.microsoft.com/office/drawing/2014/main" id="{9C64628C-EFE7-A60A-BC06-491AEC85C1C8}"/>
              </a:ext>
            </a:extLst>
          </p:cNvPr>
          <p:cNvPicPr>
            <a:picLocks noChangeAspect="1"/>
          </p:cNvPicPr>
          <p:nvPr/>
        </p:nvPicPr>
        <p:blipFill>
          <a:blip r:embed="rId2"/>
          <a:srcRect/>
          <a:stretch/>
        </p:blipFill>
        <p:spPr>
          <a:xfrm>
            <a:off x="0" y="1786"/>
            <a:ext cx="12192000" cy="6854429"/>
          </a:xfrm>
          <a:prstGeom prst="rect">
            <a:avLst/>
          </a:prstGeom>
        </p:spPr>
      </p:pic>
      <p:sp>
        <p:nvSpPr>
          <p:cNvPr id="3" name="Rettangolo 2">
            <a:extLst>
              <a:ext uri="{FF2B5EF4-FFF2-40B4-BE49-F238E27FC236}">
                <a16:creationId xmlns:a16="http://schemas.microsoft.com/office/drawing/2014/main" id="{11D7B984-1F6A-594A-A1E9-FD0D9DE8285B}"/>
              </a:ext>
            </a:extLst>
          </p:cNvPr>
          <p:cNvSpPr/>
          <p:nvPr/>
        </p:nvSpPr>
        <p:spPr>
          <a:xfrm>
            <a:off x="0" y="2338086"/>
            <a:ext cx="3889094" cy="25927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Ovale 1">
            <a:extLst>
              <a:ext uri="{FF2B5EF4-FFF2-40B4-BE49-F238E27FC236}">
                <a16:creationId xmlns:a16="http://schemas.microsoft.com/office/drawing/2014/main" id="{2D28CFEB-E1F4-7DBB-9287-6F20D993CFDC}"/>
              </a:ext>
            </a:extLst>
          </p:cNvPr>
          <p:cNvSpPr/>
          <p:nvPr/>
        </p:nvSpPr>
        <p:spPr>
          <a:xfrm>
            <a:off x="3889094" y="1834584"/>
            <a:ext cx="5555848" cy="417267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400" b="1" dirty="0">
                <a:solidFill>
                  <a:schemeClr val="tx1"/>
                </a:solidFill>
              </a:rPr>
              <a:t>Follow-up</a:t>
            </a:r>
          </a:p>
        </p:txBody>
      </p:sp>
    </p:spTree>
    <p:extLst>
      <p:ext uri="{BB962C8B-B14F-4D97-AF65-F5344CB8AC3E}">
        <p14:creationId xmlns:p14="http://schemas.microsoft.com/office/powerpoint/2010/main" val="1349061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0AEAA08F-E1CD-F4D6-9F3F-710B1351E106}"/>
              </a:ext>
            </a:extLst>
          </p:cNvPr>
          <p:cNvPicPr>
            <a:picLocks noChangeAspect="1"/>
          </p:cNvPicPr>
          <p:nvPr/>
        </p:nvPicPr>
        <p:blipFill>
          <a:blip r:embed="rId2"/>
          <a:stretch>
            <a:fillRect/>
          </a:stretch>
        </p:blipFill>
        <p:spPr>
          <a:xfrm>
            <a:off x="0" y="-1"/>
            <a:ext cx="12192000" cy="1021675"/>
          </a:xfrm>
          <a:prstGeom prst="rect">
            <a:avLst/>
          </a:prstGeom>
        </p:spPr>
      </p:pic>
      <p:sp>
        <p:nvSpPr>
          <p:cNvPr id="14" name="Rectangle 1">
            <a:extLst>
              <a:ext uri="{FF2B5EF4-FFF2-40B4-BE49-F238E27FC236}">
                <a16:creationId xmlns:a16="http://schemas.microsoft.com/office/drawing/2014/main" id="{8B05C37E-D86A-D278-C130-6C3E19793927}"/>
              </a:ext>
            </a:extLst>
          </p:cNvPr>
          <p:cNvSpPr>
            <a:spLocks noChangeArrowheads="1"/>
          </p:cNvSpPr>
          <p:nvPr/>
        </p:nvSpPr>
        <p:spPr bwMode="auto">
          <a:xfrm>
            <a:off x="178199" y="1726617"/>
            <a:ext cx="12480966"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it-IT" sz="1100" b="0" i="0" u="none" strike="noStrike" cap="none" normalizeH="0" baseline="0" dirty="0">
                <a:ln>
                  <a:noFill/>
                </a:ln>
                <a:solidFill>
                  <a:srgbClr val="DA3EA6"/>
                </a:solidFill>
                <a:effectLst/>
              </a:rPr>
              <a:t>_________________________________________________________________________________________________________________________________________________________________________</a:t>
            </a:r>
          </a:p>
        </p:txBody>
      </p:sp>
      <p:sp>
        <p:nvSpPr>
          <p:cNvPr id="15" name="Rectangle 1">
            <a:extLst>
              <a:ext uri="{FF2B5EF4-FFF2-40B4-BE49-F238E27FC236}">
                <a16:creationId xmlns:a16="http://schemas.microsoft.com/office/drawing/2014/main" id="{AEF352D1-6A38-BCC5-F306-ACDCE2D2DE90}"/>
              </a:ext>
            </a:extLst>
          </p:cNvPr>
          <p:cNvSpPr>
            <a:spLocks noChangeArrowheads="1"/>
          </p:cNvSpPr>
          <p:nvPr/>
        </p:nvSpPr>
        <p:spPr bwMode="auto">
          <a:xfrm>
            <a:off x="330975" y="1229228"/>
            <a:ext cx="118610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it-IT" sz="3200" b="1" i="0" u="none" strike="noStrike" cap="none" normalizeH="0" baseline="0" dirty="0">
                <a:ln>
                  <a:noFill/>
                </a:ln>
                <a:solidFill>
                  <a:srgbClr val="DA3EA6"/>
                </a:solidFill>
                <a:effectLst/>
                <a:cs typeface="Times New Roman" panose="02020603050405020304" pitchFamily="18" charset="0"/>
              </a:rPr>
              <a:t>Conflict of interest - Disclosure</a:t>
            </a:r>
            <a:endParaRPr kumimoji="0" lang="en-US" altLang="it-IT" sz="2000" b="1" i="0" u="none" strike="noStrike" cap="none" normalizeH="0" baseline="0" dirty="0">
              <a:ln>
                <a:noFill/>
              </a:ln>
              <a:solidFill>
                <a:srgbClr val="DA3EA6"/>
              </a:solidFill>
              <a:effectLst/>
            </a:endParaRPr>
          </a:p>
        </p:txBody>
      </p:sp>
      <p:sp>
        <p:nvSpPr>
          <p:cNvPr id="16" name="Rectangle 1">
            <a:extLst>
              <a:ext uri="{FF2B5EF4-FFF2-40B4-BE49-F238E27FC236}">
                <a16:creationId xmlns:a16="http://schemas.microsoft.com/office/drawing/2014/main" id="{EC0B4487-0EB5-B223-CB5B-DFB96EC3A813}"/>
              </a:ext>
            </a:extLst>
          </p:cNvPr>
          <p:cNvSpPr>
            <a:spLocks noChangeArrowheads="1"/>
          </p:cNvSpPr>
          <p:nvPr/>
        </p:nvSpPr>
        <p:spPr bwMode="auto">
          <a:xfrm>
            <a:off x="106893" y="6377404"/>
            <a:ext cx="1174383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it-IT" sz="1100" b="0" i="0" u="none" strike="noStrike" cap="none" normalizeH="0" baseline="0" dirty="0">
                <a:ln>
                  <a:noFill/>
                </a:ln>
                <a:solidFill>
                  <a:srgbClr val="DA3EA6"/>
                </a:solidFill>
                <a:effectLst/>
              </a:rPr>
              <a:t>___________________________________________________________________________________________________________________________________________________________________</a:t>
            </a:r>
          </a:p>
        </p:txBody>
      </p:sp>
      <p:sp>
        <p:nvSpPr>
          <p:cNvPr id="3" name="CasellaDiTesto 2">
            <a:extLst>
              <a:ext uri="{FF2B5EF4-FFF2-40B4-BE49-F238E27FC236}">
                <a16:creationId xmlns:a16="http://schemas.microsoft.com/office/drawing/2014/main" id="{92CE69D4-602D-41CB-A095-180ECABEF59E}"/>
              </a:ext>
            </a:extLst>
          </p:cNvPr>
          <p:cNvSpPr txBox="1"/>
          <p:nvPr/>
        </p:nvSpPr>
        <p:spPr>
          <a:xfrm>
            <a:off x="992830" y="3562349"/>
            <a:ext cx="10438353" cy="954107"/>
          </a:xfrm>
          <a:prstGeom prst="rect">
            <a:avLst/>
          </a:prstGeom>
          <a:noFill/>
        </p:spPr>
        <p:txBody>
          <a:bodyPr wrap="square">
            <a:spAutoFit/>
          </a:bodyPr>
          <a:lstStyle/>
          <a:p>
            <a:pPr algn="ctr"/>
            <a:r>
              <a:rPr lang="en-GB" sz="2800" b="1" dirty="0"/>
              <a:t>No conflict of interest to declare </a:t>
            </a:r>
          </a:p>
          <a:p>
            <a:pPr algn="ctr"/>
            <a:r>
              <a:rPr lang="en-GB" sz="2800" b="1" dirty="0"/>
              <a:t>for the current presentation</a:t>
            </a:r>
          </a:p>
        </p:txBody>
      </p:sp>
      <p:pic>
        <p:nvPicPr>
          <p:cNvPr id="2" name="Picture 4" descr="American Association For the Study of Liver Diseases Foundation - AASLD  Distinguished Awards">
            <a:extLst>
              <a:ext uri="{FF2B5EF4-FFF2-40B4-BE49-F238E27FC236}">
                <a16:creationId xmlns:a16="http://schemas.microsoft.com/office/drawing/2014/main" id="{7CECC38F-B121-8EAD-7D93-A284789E73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658" y="2279972"/>
            <a:ext cx="1848094" cy="7529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4" descr="SIGE - Società Italiana di Gastroenterologia ed Endoscopia Digestiva | Rome">
            <a:extLst>
              <a:ext uri="{FF2B5EF4-FFF2-40B4-BE49-F238E27FC236}">
                <a16:creationId xmlns:a16="http://schemas.microsoft.com/office/drawing/2014/main" id="{8BD1A2F6-B471-B825-612B-FAD25918BD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92" y="3627059"/>
            <a:ext cx="944025" cy="9440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European Association for the Study of the Liver - A-TANGO">
            <a:extLst>
              <a:ext uri="{FF2B5EF4-FFF2-40B4-BE49-F238E27FC236}">
                <a16:creationId xmlns:a16="http://schemas.microsoft.com/office/drawing/2014/main" id="{937B9807-655B-4479-E454-54E6823162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3705" y="5279846"/>
            <a:ext cx="1776329" cy="89096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General Terms &amp; Conditions | UEG - United European Gastroenterology">
            <a:extLst>
              <a:ext uri="{FF2B5EF4-FFF2-40B4-BE49-F238E27FC236}">
                <a16:creationId xmlns:a16="http://schemas.microsoft.com/office/drawing/2014/main" id="{6FD63C89-2EF5-E30C-A76F-5015C5804D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63525" y="5074743"/>
            <a:ext cx="1387205" cy="112536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SIUMB – Società Italiana di Ultrasonologia in Medicina e Biologia">
            <a:extLst>
              <a:ext uri="{FF2B5EF4-FFF2-40B4-BE49-F238E27FC236}">
                <a16:creationId xmlns:a16="http://schemas.microsoft.com/office/drawing/2014/main" id="{E6D68B6D-8CB4-FC87-18E0-4B24D7CB98C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3226" y="5473388"/>
            <a:ext cx="664552" cy="66455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6" descr="Efsumb | London">
            <a:extLst>
              <a:ext uri="{FF2B5EF4-FFF2-40B4-BE49-F238E27FC236}">
                <a16:creationId xmlns:a16="http://schemas.microsoft.com/office/drawing/2014/main" id="{FB4C32D5-441A-3FAF-C671-55D00DA2BB76}"/>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23504" b="23186"/>
          <a:stretch/>
        </p:blipFill>
        <p:spPr bwMode="auto">
          <a:xfrm>
            <a:off x="5978811" y="5473388"/>
            <a:ext cx="1246587" cy="66455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Valdig Group (@ValdigGroup) / Posts / X">
            <a:extLst>
              <a:ext uri="{FF2B5EF4-FFF2-40B4-BE49-F238E27FC236}">
                <a16:creationId xmlns:a16="http://schemas.microsoft.com/office/drawing/2014/main" id="{73D90C1D-E647-B5A9-B2C7-AE11A8964FD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533830" y="3449740"/>
            <a:ext cx="1316900" cy="13169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Baveno Cooperation - Summary">
            <a:extLst>
              <a:ext uri="{FF2B5EF4-FFF2-40B4-BE49-F238E27FC236}">
                <a16:creationId xmlns:a16="http://schemas.microsoft.com/office/drawing/2014/main" id="{B2A60DD5-39F9-DA7C-486C-179A5CCA781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688813" y="2279972"/>
            <a:ext cx="2076630" cy="965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7685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37D17AD8-F8BF-567B-97CE-421D37D86341}"/>
              </a:ext>
            </a:extLst>
          </p:cNvPr>
          <p:cNvSpPr/>
          <p:nvPr/>
        </p:nvSpPr>
        <p:spPr>
          <a:xfrm>
            <a:off x="62150" y="1730229"/>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4168EEE0-D655-0603-F43D-29F2659011AB}"/>
              </a:ext>
            </a:extLst>
          </p:cNvPr>
          <p:cNvSpPr txBox="1"/>
          <p:nvPr/>
        </p:nvSpPr>
        <p:spPr>
          <a:xfrm>
            <a:off x="1920339" y="1226005"/>
            <a:ext cx="8890662"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Cumulative </a:t>
            </a:r>
            <a:r>
              <a:rPr lang="en-GB" sz="2400" b="1" dirty="0">
                <a:solidFill>
                  <a:srgbClr val="DA3EA6"/>
                </a:solidFill>
                <a:effectLst/>
                <a:latin typeface="Constantia" panose="02030602050306030303" pitchFamily="18" charset="0"/>
                <a:ea typeface="Times New Roman" panose="02020603050405020304" pitchFamily="18" charset="0"/>
              </a:rPr>
              <a:t>Metabolic </a:t>
            </a:r>
            <a:r>
              <a:rPr lang="en-GB" sz="2400" b="1" dirty="0">
                <a:solidFill>
                  <a:srgbClr val="DA3EA6"/>
                </a:solidFill>
                <a:latin typeface="Constantia" panose="02030602050306030303" pitchFamily="18" charset="0"/>
                <a:ea typeface="Times New Roman" panose="02020603050405020304" pitchFamily="18" charset="0"/>
              </a:rPr>
              <a:t>B</a:t>
            </a:r>
            <a:r>
              <a:rPr lang="en-GB" sz="2400" b="1" dirty="0">
                <a:solidFill>
                  <a:srgbClr val="DA3EA6"/>
                </a:solidFill>
                <a:effectLst/>
                <a:latin typeface="Constantia" panose="02030602050306030303" pitchFamily="18" charset="0"/>
                <a:ea typeface="Times New Roman" panose="02020603050405020304" pitchFamily="18" charset="0"/>
              </a:rPr>
              <a:t>urden  </a:t>
            </a:r>
            <a:r>
              <a:rPr lang="en-GB" sz="2400" b="1" dirty="0">
                <a:solidFill>
                  <a:srgbClr val="003A52"/>
                </a:solidFill>
                <a:latin typeface="Constantia" panose="02030602050306030303" pitchFamily="18" charset="0"/>
                <a:ea typeface="Times New Roman" panose="02020603050405020304" pitchFamily="18" charset="0"/>
              </a:rPr>
              <a:t>and HCC occurrence (</a:t>
            </a:r>
            <a:r>
              <a:rPr lang="en-GB" sz="2400" b="1" dirty="0">
                <a:solidFill>
                  <a:srgbClr val="DA3EA6"/>
                </a:solidFill>
                <a:latin typeface="Constantia" panose="02030602050306030303" pitchFamily="18" charset="0"/>
                <a:ea typeface="Times New Roman" panose="02020603050405020304" pitchFamily="18" charset="0"/>
              </a:rPr>
              <a:t>Cluster</a:t>
            </a:r>
            <a:r>
              <a:rPr lang="en-GB" sz="2400" b="1" dirty="0">
                <a:solidFill>
                  <a:srgbClr val="003A52"/>
                </a:solidFill>
                <a:latin typeface="Constantia" panose="02030602050306030303" pitchFamily="18" charset="0"/>
                <a:ea typeface="Times New Roman" panose="02020603050405020304" pitchFamily="18" charset="0"/>
              </a:rPr>
              <a:t>)</a:t>
            </a:r>
            <a:endParaRPr lang="en-GB" sz="2400" dirty="0">
              <a:solidFill>
                <a:srgbClr val="003A52"/>
              </a:solidFill>
              <a:effectLst/>
              <a:latin typeface="Constantia" panose="02030602050306030303" pitchFamily="18" charset="0"/>
              <a:ea typeface="Times New Roman" panose="02020603050405020304" pitchFamily="18" charset="0"/>
            </a:endParaRPr>
          </a:p>
        </p:txBody>
      </p:sp>
      <p:pic>
        <p:nvPicPr>
          <p:cNvPr id="9" name="Immagine 8">
            <a:extLst>
              <a:ext uri="{FF2B5EF4-FFF2-40B4-BE49-F238E27FC236}">
                <a16:creationId xmlns:a16="http://schemas.microsoft.com/office/drawing/2014/main" id="{08927CA9-42C9-FCEE-CAC1-FF968BAD86E0}"/>
              </a:ext>
            </a:extLst>
          </p:cNvPr>
          <p:cNvPicPr>
            <a:picLocks noChangeAspect="1"/>
          </p:cNvPicPr>
          <p:nvPr/>
        </p:nvPicPr>
        <p:blipFill>
          <a:blip r:embed="rId2"/>
          <a:stretch>
            <a:fillRect/>
          </a:stretch>
        </p:blipFill>
        <p:spPr>
          <a:xfrm>
            <a:off x="0" y="0"/>
            <a:ext cx="12192000" cy="1021675"/>
          </a:xfrm>
          <a:prstGeom prst="rect">
            <a:avLst/>
          </a:prstGeom>
        </p:spPr>
      </p:pic>
      <p:pic>
        <p:nvPicPr>
          <p:cNvPr id="22" name="Immagine 21">
            <a:extLst>
              <a:ext uri="{FF2B5EF4-FFF2-40B4-BE49-F238E27FC236}">
                <a16:creationId xmlns:a16="http://schemas.microsoft.com/office/drawing/2014/main" id="{23103B67-A4C3-D5A0-CBDA-5E0FD923AED6}"/>
              </a:ext>
            </a:extLst>
          </p:cNvPr>
          <p:cNvPicPr>
            <a:picLocks noChangeAspect="1"/>
          </p:cNvPicPr>
          <p:nvPr/>
        </p:nvPicPr>
        <p:blipFill>
          <a:blip r:embed="rId3"/>
          <a:stretch>
            <a:fillRect/>
          </a:stretch>
        </p:blipFill>
        <p:spPr>
          <a:xfrm>
            <a:off x="0" y="1783588"/>
            <a:ext cx="12007516" cy="4965059"/>
          </a:xfrm>
          <a:prstGeom prst="rect">
            <a:avLst/>
          </a:prstGeom>
        </p:spPr>
      </p:pic>
      <p:sp>
        <p:nvSpPr>
          <p:cNvPr id="24" name="Rettangolo 23">
            <a:extLst>
              <a:ext uri="{FF2B5EF4-FFF2-40B4-BE49-F238E27FC236}">
                <a16:creationId xmlns:a16="http://schemas.microsoft.com/office/drawing/2014/main" id="{E41B57F8-CD2F-1A80-84FB-C4F693EF224B}"/>
              </a:ext>
            </a:extLst>
          </p:cNvPr>
          <p:cNvSpPr/>
          <p:nvPr/>
        </p:nvSpPr>
        <p:spPr>
          <a:xfrm>
            <a:off x="81758" y="6737847"/>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291027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B9A41354-A8BE-BE83-9C96-49D5929F93A6}"/>
              </a:ext>
            </a:extLst>
          </p:cNvPr>
          <p:cNvSpPr/>
          <p:nvPr/>
        </p:nvSpPr>
        <p:spPr>
          <a:xfrm>
            <a:off x="62150" y="1730229"/>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0CD75CE8-0E5F-9974-771D-4DFF685727D6}"/>
              </a:ext>
            </a:extLst>
          </p:cNvPr>
          <p:cNvSpPr txBox="1"/>
          <p:nvPr/>
        </p:nvSpPr>
        <p:spPr>
          <a:xfrm>
            <a:off x="1818738" y="1243634"/>
            <a:ext cx="9560461"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Cumulative </a:t>
            </a:r>
            <a:r>
              <a:rPr lang="en-GB" sz="2400" b="1" dirty="0">
                <a:solidFill>
                  <a:srgbClr val="DA3EA6"/>
                </a:solidFill>
                <a:effectLst/>
                <a:latin typeface="Constantia" panose="02030602050306030303" pitchFamily="18" charset="0"/>
                <a:ea typeface="Times New Roman" panose="02020603050405020304" pitchFamily="18" charset="0"/>
              </a:rPr>
              <a:t>Metabolic </a:t>
            </a:r>
            <a:r>
              <a:rPr lang="en-GB" sz="2400" b="1" dirty="0">
                <a:solidFill>
                  <a:srgbClr val="DA3EA6"/>
                </a:solidFill>
                <a:latin typeface="Constantia" panose="02030602050306030303" pitchFamily="18" charset="0"/>
                <a:ea typeface="Times New Roman" panose="02020603050405020304" pitchFamily="18" charset="0"/>
              </a:rPr>
              <a:t>B</a:t>
            </a:r>
            <a:r>
              <a:rPr lang="en-GB" sz="2400" b="1" dirty="0">
                <a:solidFill>
                  <a:srgbClr val="DA3EA6"/>
                </a:solidFill>
                <a:effectLst/>
                <a:latin typeface="Constantia" panose="02030602050306030303" pitchFamily="18" charset="0"/>
                <a:ea typeface="Times New Roman" panose="02020603050405020304" pitchFamily="18" charset="0"/>
              </a:rPr>
              <a:t>urden  </a:t>
            </a:r>
            <a:r>
              <a:rPr lang="en-GB" sz="2400" b="1" dirty="0">
                <a:solidFill>
                  <a:srgbClr val="003A52"/>
                </a:solidFill>
                <a:latin typeface="Constantia" panose="02030602050306030303" pitchFamily="18" charset="0"/>
                <a:ea typeface="Times New Roman" panose="02020603050405020304" pitchFamily="18" charset="0"/>
              </a:rPr>
              <a:t>and HCC staging at the diagnosis</a:t>
            </a:r>
            <a:endParaRPr lang="en-GB" sz="2400" dirty="0">
              <a:solidFill>
                <a:srgbClr val="003A52"/>
              </a:solidFill>
              <a:effectLst/>
              <a:latin typeface="Constantia" panose="02030602050306030303" pitchFamily="18" charset="0"/>
              <a:ea typeface="Times New Roman" panose="02020603050405020304" pitchFamily="18" charset="0"/>
            </a:endParaRPr>
          </a:p>
        </p:txBody>
      </p:sp>
      <p:sp>
        <p:nvSpPr>
          <p:cNvPr id="11" name="Rettangolo con angoli arrotondati 10">
            <a:extLst>
              <a:ext uri="{FF2B5EF4-FFF2-40B4-BE49-F238E27FC236}">
                <a16:creationId xmlns:a16="http://schemas.microsoft.com/office/drawing/2014/main" id="{84E43AEE-135C-CC43-AA2F-1679D6C96B60}"/>
              </a:ext>
            </a:extLst>
          </p:cNvPr>
          <p:cNvSpPr/>
          <p:nvPr/>
        </p:nvSpPr>
        <p:spPr>
          <a:xfrm>
            <a:off x="30103" y="6182847"/>
            <a:ext cx="12094350" cy="332712"/>
          </a:xfrm>
          <a:prstGeom prst="roundRect">
            <a:avLst/>
          </a:prstGeom>
          <a:solidFill>
            <a:srgbClr val="E7E9F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GB" sz="1200" b="1" dirty="0">
                <a:solidFill>
                  <a:srgbClr val="005978"/>
                </a:solidFill>
                <a:latin typeface="Constantia" panose="02030602050306030303" pitchFamily="18" charset="0"/>
              </a:rPr>
              <a:t>*Analyses (data)  limited to patients with stable adherence to classic  (US-based semestral) timing surveillance </a:t>
            </a:r>
          </a:p>
        </p:txBody>
      </p:sp>
      <p:sp>
        <p:nvSpPr>
          <p:cNvPr id="7" name="CasellaDiTesto 6">
            <a:extLst>
              <a:ext uri="{FF2B5EF4-FFF2-40B4-BE49-F238E27FC236}">
                <a16:creationId xmlns:a16="http://schemas.microsoft.com/office/drawing/2014/main" id="{1D362D1D-D7BE-DA7E-BFAC-4E155E124743}"/>
              </a:ext>
            </a:extLst>
          </p:cNvPr>
          <p:cNvSpPr txBox="1"/>
          <p:nvPr/>
        </p:nvSpPr>
        <p:spPr>
          <a:xfrm>
            <a:off x="1650669" y="2012968"/>
            <a:ext cx="8890662" cy="369332"/>
          </a:xfrm>
          <a:prstGeom prst="rect">
            <a:avLst/>
          </a:prstGeom>
          <a:noFill/>
        </p:spPr>
        <p:txBody>
          <a:bodyPr wrap="square">
            <a:spAutoFit/>
          </a:bodyPr>
          <a:lstStyle/>
          <a:p>
            <a:pPr algn="ctr">
              <a:tabLst>
                <a:tab pos="1231265" algn="l"/>
              </a:tabLst>
            </a:pPr>
            <a:r>
              <a:rPr lang="en-GB" b="1" dirty="0">
                <a:solidFill>
                  <a:srgbClr val="003A52"/>
                </a:solidFill>
                <a:effectLst/>
                <a:latin typeface="Constantia" panose="02030602050306030303" pitchFamily="18" charset="0"/>
                <a:ea typeface="Times New Roman" panose="02020603050405020304" pitchFamily="18" charset="0"/>
              </a:rPr>
              <a:t>HCC </a:t>
            </a:r>
            <a:r>
              <a:rPr lang="en-GB" b="1" dirty="0">
                <a:solidFill>
                  <a:srgbClr val="DA3EA6"/>
                </a:solidFill>
                <a:effectLst/>
                <a:latin typeface="Constantia" panose="02030602050306030303" pitchFamily="18" charset="0"/>
                <a:ea typeface="Times New Roman" panose="02020603050405020304" pitchFamily="18" charset="0"/>
              </a:rPr>
              <a:t>Milan-out Criteria </a:t>
            </a:r>
            <a:r>
              <a:rPr lang="en-GB" b="1" dirty="0">
                <a:solidFill>
                  <a:srgbClr val="003A52"/>
                </a:solidFill>
                <a:latin typeface="Constantia" panose="02030602050306030303" pitchFamily="18" charset="0"/>
                <a:ea typeface="Times New Roman" panose="02020603050405020304" pitchFamily="18" charset="0"/>
              </a:rPr>
              <a:t>at diagnosis (according to </a:t>
            </a:r>
            <a:r>
              <a:rPr lang="en-GB" b="1" dirty="0">
                <a:solidFill>
                  <a:srgbClr val="DA3EA6"/>
                </a:solidFill>
                <a:latin typeface="Constantia" panose="02030602050306030303" pitchFamily="18" charset="0"/>
                <a:ea typeface="Times New Roman" panose="02020603050405020304" pitchFamily="18" charset="0"/>
              </a:rPr>
              <a:t>cluster</a:t>
            </a:r>
            <a:r>
              <a:rPr lang="en-GB" b="1" dirty="0">
                <a:solidFill>
                  <a:srgbClr val="003A52"/>
                </a:solidFill>
                <a:latin typeface="Constantia" panose="02030602050306030303" pitchFamily="18" charset="0"/>
                <a:ea typeface="Times New Roman" panose="02020603050405020304" pitchFamily="18" charset="0"/>
              </a:rPr>
              <a:t>)</a:t>
            </a:r>
            <a:endParaRPr lang="en-GB" dirty="0">
              <a:solidFill>
                <a:srgbClr val="003A52"/>
              </a:solidFill>
              <a:effectLst/>
              <a:latin typeface="Constantia" panose="02030602050306030303" pitchFamily="18" charset="0"/>
              <a:ea typeface="Times New Roman" panose="02020603050405020304" pitchFamily="18" charset="0"/>
            </a:endParaRPr>
          </a:p>
        </p:txBody>
      </p:sp>
      <p:pic>
        <p:nvPicPr>
          <p:cNvPr id="20" name="Immagine 19">
            <a:extLst>
              <a:ext uri="{FF2B5EF4-FFF2-40B4-BE49-F238E27FC236}">
                <a16:creationId xmlns:a16="http://schemas.microsoft.com/office/drawing/2014/main" id="{B346E0B5-E26E-E098-749C-423B1DED83CC}"/>
              </a:ext>
            </a:extLst>
          </p:cNvPr>
          <p:cNvPicPr>
            <a:picLocks noChangeAspect="1"/>
          </p:cNvPicPr>
          <p:nvPr/>
        </p:nvPicPr>
        <p:blipFill>
          <a:blip r:embed="rId3"/>
          <a:stretch>
            <a:fillRect/>
          </a:stretch>
        </p:blipFill>
        <p:spPr>
          <a:xfrm>
            <a:off x="0" y="0"/>
            <a:ext cx="12192000" cy="1021675"/>
          </a:xfrm>
          <a:prstGeom prst="rect">
            <a:avLst/>
          </a:prstGeom>
        </p:spPr>
      </p:pic>
      <p:sp>
        <p:nvSpPr>
          <p:cNvPr id="21" name="Rettangolo 20">
            <a:extLst>
              <a:ext uri="{FF2B5EF4-FFF2-40B4-BE49-F238E27FC236}">
                <a16:creationId xmlns:a16="http://schemas.microsoft.com/office/drawing/2014/main" id="{BD88F594-C05D-CBB9-EB00-882D79AF979B}"/>
              </a:ext>
            </a:extLst>
          </p:cNvPr>
          <p:cNvSpPr/>
          <p:nvPr/>
        </p:nvSpPr>
        <p:spPr>
          <a:xfrm>
            <a:off x="75280" y="6653670"/>
            <a:ext cx="1202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3" name="Immagine 22">
            <a:extLst>
              <a:ext uri="{FF2B5EF4-FFF2-40B4-BE49-F238E27FC236}">
                <a16:creationId xmlns:a16="http://schemas.microsoft.com/office/drawing/2014/main" id="{66256DD4-A6B6-4400-C7E9-84030E04E9DD}"/>
              </a:ext>
            </a:extLst>
          </p:cNvPr>
          <p:cNvPicPr>
            <a:picLocks noChangeAspect="1"/>
          </p:cNvPicPr>
          <p:nvPr/>
        </p:nvPicPr>
        <p:blipFill>
          <a:blip r:embed="rId4"/>
          <a:stretch>
            <a:fillRect/>
          </a:stretch>
        </p:blipFill>
        <p:spPr>
          <a:xfrm>
            <a:off x="116893" y="2520411"/>
            <a:ext cx="12040980" cy="3424420"/>
          </a:xfrm>
          <a:prstGeom prst="rect">
            <a:avLst/>
          </a:prstGeom>
        </p:spPr>
      </p:pic>
    </p:spTree>
    <p:extLst>
      <p:ext uri="{BB962C8B-B14F-4D97-AF65-F5344CB8AC3E}">
        <p14:creationId xmlns:p14="http://schemas.microsoft.com/office/powerpoint/2010/main" val="135537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37D17AD8-F8BF-567B-97CE-421D37D86341}"/>
              </a:ext>
            </a:extLst>
          </p:cNvPr>
          <p:cNvSpPr/>
          <p:nvPr/>
        </p:nvSpPr>
        <p:spPr>
          <a:xfrm>
            <a:off x="62150" y="1730229"/>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4168EEE0-D655-0603-F43D-29F2659011AB}"/>
              </a:ext>
            </a:extLst>
          </p:cNvPr>
          <p:cNvSpPr txBox="1"/>
          <p:nvPr/>
        </p:nvSpPr>
        <p:spPr>
          <a:xfrm>
            <a:off x="1920339" y="1226005"/>
            <a:ext cx="8890662"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Cumulative </a:t>
            </a:r>
            <a:r>
              <a:rPr lang="en-GB" sz="2400" b="1" dirty="0">
                <a:solidFill>
                  <a:srgbClr val="DA3EA6"/>
                </a:solidFill>
                <a:effectLst/>
                <a:latin typeface="Constantia" panose="02030602050306030303" pitchFamily="18" charset="0"/>
                <a:ea typeface="Times New Roman" panose="02020603050405020304" pitchFamily="18" charset="0"/>
              </a:rPr>
              <a:t>Metabolic </a:t>
            </a:r>
            <a:r>
              <a:rPr lang="en-GB" sz="2400" b="1" dirty="0">
                <a:solidFill>
                  <a:srgbClr val="DA3EA6"/>
                </a:solidFill>
                <a:latin typeface="Constantia" panose="02030602050306030303" pitchFamily="18" charset="0"/>
                <a:ea typeface="Times New Roman" panose="02020603050405020304" pitchFamily="18" charset="0"/>
              </a:rPr>
              <a:t>B</a:t>
            </a:r>
            <a:r>
              <a:rPr lang="en-GB" sz="2400" b="1" dirty="0">
                <a:solidFill>
                  <a:srgbClr val="DA3EA6"/>
                </a:solidFill>
                <a:effectLst/>
                <a:latin typeface="Constantia" panose="02030602050306030303" pitchFamily="18" charset="0"/>
                <a:ea typeface="Times New Roman" panose="02020603050405020304" pitchFamily="18" charset="0"/>
              </a:rPr>
              <a:t>urden  </a:t>
            </a:r>
            <a:r>
              <a:rPr lang="en-GB" sz="2400" b="1" dirty="0">
                <a:solidFill>
                  <a:srgbClr val="003A52"/>
                </a:solidFill>
                <a:latin typeface="Constantia" panose="02030602050306030303" pitchFamily="18" charset="0"/>
                <a:ea typeface="Times New Roman" panose="02020603050405020304" pitchFamily="18" charset="0"/>
              </a:rPr>
              <a:t>and HCC occurrence (</a:t>
            </a:r>
            <a:r>
              <a:rPr lang="en-GB" sz="2400" b="1" dirty="0">
                <a:solidFill>
                  <a:srgbClr val="DA3EA6"/>
                </a:solidFill>
                <a:latin typeface="Constantia" panose="02030602050306030303" pitchFamily="18" charset="0"/>
                <a:ea typeface="Times New Roman" panose="02020603050405020304" pitchFamily="18" charset="0"/>
              </a:rPr>
              <a:t>Cluster</a:t>
            </a:r>
            <a:r>
              <a:rPr lang="en-GB" sz="2400" b="1" dirty="0">
                <a:solidFill>
                  <a:srgbClr val="003A52"/>
                </a:solidFill>
                <a:latin typeface="Constantia" panose="02030602050306030303" pitchFamily="18" charset="0"/>
                <a:ea typeface="Times New Roman" panose="02020603050405020304" pitchFamily="18" charset="0"/>
              </a:rPr>
              <a:t>)</a:t>
            </a:r>
            <a:endParaRPr lang="en-GB" sz="2400" dirty="0">
              <a:solidFill>
                <a:srgbClr val="003A52"/>
              </a:solidFill>
              <a:effectLst/>
              <a:latin typeface="Constantia" panose="02030602050306030303" pitchFamily="18" charset="0"/>
              <a:ea typeface="Times New Roman" panose="02020603050405020304" pitchFamily="18" charset="0"/>
            </a:endParaRPr>
          </a:p>
        </p:txBody>
      </p:sp>
      <p:pic>
        <p:nvPicPr>
          <p:cNvPr id="10" name="Immagine 9">
            <a:extLst>
              <a:ext uri="{FF2B5EF4-FFF2-40B4-BE49-F238E27FC236}">
                <a16:creationId xmlns:a16="http://schemas.microsoft.com/office/drawing/2014/main" id="{83D9D713-B324-8E75-0A8E-A7F0EF6797F1}"/>
              </a:ext>
            </a:extLst>
          </p:cNvPr>
          <p:cNvPicPr>
            <a:picLocks noChangeAspect="1"/>
          </p:cNvPicPr>
          <p:nvPr/>
        </p:nvPicPr>
        <p:blipFill rotWithShape="1">
          <a:blip r:embed="rId3"/>
          <a:srcRect t="11860"/>
          <a:stretch/>
        </p:blipFill>
        <p:spPr>
          <a:xfrm>
            <a:off x="1034796" y="2456313"/>
            <a:ext cx="5513832" cy="3892890"/>
          </a:xfrm>
          <a:prstGeom prst="rect">
            <a:avLst/>
          </a:prstGeom>
        </p:spPr>
      </p:pic>
      <p:sp>
        <p:nvSpPr>
          <p:cNvPr id="15" name="CasellaDiTesto 14">
            <a:extLst>
              <a:ext uri="{FF2B5EF4-FFF2-40B4-BE49-F238E27FC236}">
                <a16:creationId xmlns:a16="http://schemas.microsoft.com/office/drawing/2014/main" id="{860E045D-DAC4-B502-A761-5058C2950FD7}"/>
              </a:ext>
            </a:extLst>
          </p:cNvPr>
          <p:cNvSpPr txBox="1"/>
          <p:nvPr/>
        </p:nvSpPr>
        <p:spPr>
          <a:xfrm>
            <a:off x="1396668" y="1963178"/>
            <a:ext cx="9938004" cy="276999"/>
          </a:xfrm>
          <a:prstGeom prst="rect">
            <a:avLst/>
          </a:prstGeom>
          <a:solidFill>
            <a:srgbClr val="003A52"/>
          </a:solidFill>
        </p:spPr>
        <p:txBody>
          <a:bodyPr wrap="square">
            <a:spAutoFit/>
          </a:bodyPr>
          <a:lstStyle/>
          <a:p>
            <a:pPr algn="ctr">
              <a:tabLst>
                <a:tab pos="1231265" algn="l"/>
              </a:tabLst>
            </a:pPr>
            <a:r>
              <a:rPr lang="en-GB" sz="1200" b="1" dirty="0">
                <a:solidFill>
                  <a:schemeClr val="bg1"/>
                </a:solidFill>
                <a:effectLst/>
                <a:latin typeface="Constantia" panose="02030602050306030303" pitchFamily="18" charset="0"/>
                <a:ea typeface="Times New Roman" panose="02020603050405020304" pitchFamily="18" charset="0"/>
              </a:rPr>
              <a:t>Risk of HCC according to Clusters</a:t>
            </a:r>
            <a:endParaRPr lang="en-GB" sz="1200" dirty="0">
              <a:solidFill>
                <a:schemeClr val="bg1"/>
              </a:solidFill>
              <a:effectLst/>
              <a:latin typeface="Constantia" panose="02030602050306030303" pitchFamily="18" charset="0"/>
              <a:ea typeface="Times New Roman" panose="02020603050405020304" pitchFamily="18" charset="0"/>
            </a:endParaRPr>
          </a:p>
        </p:txBody>
      </p:sp>
      <p:sp>
        <p:nvSpPr>
          <p:cNvPr id="22" name="CasellaDiTesto 21">
            <a:extLst>
              <a:ext uri="{FF2B5EF4-FFF2-40B4-BE49-F238E27FC236}">
                <a16:creationId xmlns:a16="http://schemas.microsoft.com/office/drawing/2014/main" id="{ADF5DEAE-89FC-6AE6-E6F1-FFD4F77E7890}"/>
              </a:ext>
            </a:extLst>
          </p:cNvPr>
          <p:cNvSpPr txBox="1"/>
          <p:nvPr/>
        </p:nvSpPr>
        <p:spPr>
          <a:xfrm>
            <a:off x="-47500" y="6357694"/>
            <a:ext cx="11844000" cy="230832"/>
          </a:xfrm>
          <a:prstGeom prst="rect">
            <a:avLst/>
          </a:prstGeom>
          <a:noFill/>
        </p:spPr>
        <p:txBody>
          <a:bodyPr wrap="square">
            <a:spAutoFit/>
          </a:bodyPr>
          <a:lstStyle/>
          <a:p>
            <a:r>
              <a:rPr lang="en-GB" sz="900" dirty="0">
                <a:solidFill>
                  <a:srgbClr val="005978"/>
                </a:solidFill>
                <a:effectLst/>
                <a:latin typeface="Constantia" panose="02030602050306030303" pitchFamily="18" charset="0"/>
              </a:rPr>
              <a:t>P-</a:t>
            </a:r>
            <a:r>
              <a:rPr lang="en-GB" sz="900" dirty="0" err="1">
                <a:solidFill>
                  <a:srgbClr val="005978"/>
                </a:solidFill>
                <a:effectLst/>
                <a:latin typeface="Constantia" panose="02030602050306030303" pitchFamily="18" charset="0"/>
              </a:rPr>
              <a:t>trend</a:t>
            </a:r>
            <a:r>
              <a:rPr lang="en-GB" sz="900" baseline="30000" dirty="0" err="1">
                <a:solidFill>
                  <a:srgbClr val="005978"/>
                </a:solidFill>
                <a:latin typeface="Symbol" pitchFamily="2" charset="2"/>
              </a:rPr>
              <a:t>f</a:t>
            </a:r>
            <a:r>
              <a:rPr lang="en-GB" sz="900" dirty="0">
                <a:solidFill>
                  <a:srgbClr val="005978"/>
                </a:solidFill>
                <a:effectLst/>
                <a:latin typeface="Constantia" panose="02030602050306030303" pitchFamily="18" charset="0"/>
              </a:rPr>
              <a:t> calculated by including the number of increasing comorbidities as a continuous term, in the fully-adjusted multivariable model.</a:t>
            </a:r>
          </a:p>
        </p:txBody>
      </p:sp>
      <p:sp>
        <p:nvSpPr>
          <p:cNvPr id="24" name="CasellaDiTesto 23">
            <a:extLst>
              <a:ext uri="{FF2B5EF4-FFF2-40B4-BE49-F238E27FC236}">
                <a16:creationId xmlns:a16="http://schemas.microsoft.com/office/drawing/2014/main" id="{39D90B38-DE20-56D0-A607-791650538B7F}"/>
              </a:ext>
            </a:extLst>
          </p:cNvPr>
          <p:cNvSpPr txBox="1"/>
          <p:nvPr/>
        </p:nvSpPr>
        <p:spPr>
          <a:xfrm>
            <a:off x="7065264" y="6365388"/>
            <a:ext cx="5091236" cy="215444"/>
          </a:xfrm>
          <a:prstGeom prst="rect">
            <a:avLst/>
          </a:prstGeom>
          <a:noFill/>
        </p:spPr>
        <p:txBody>
          <a:bodyPr wrap="square">
            <a:spAutoFit/>
          </a:bodyPr>
          <a:lstStyle/>
          <a:p>
            <a:r>
              <a:rPr lang="en-US" sz="800" kern="0" dirty="0">
                <a:solidFill>
                  <a:srgbClr val="003A52"/>
                </a:solidFill>
                <a:effectLst/>
                <a:latin typeface="Constantia" panose="02030602050306030303" pitchFamily="18" charset="0"/>
                <a:ea typeface="Times New Roman" panose="02020603050405020304" pitchFamily="18" charset="0"/>
              </a:rPr>
              <a:t>Multivariate model (adjusted for sex, age, smoking, BMI, diabetes, fibrosis severity, and drug administration</a:t>
            </a:r>
            <a:endParaRPr lang="it-IT" sz="800" dirty="0"/>
          </a:p>
        </p:txBody>
      </p:sp>
      <p:sp>
        <p:nvSpPr>
          <p:cNvPr id="25" name="CasellaDiTesto 24">
            <a:extLst>
              <a:ext uri="{FF2B5EF4-FFF2-40B4-BE49-F238E27FC236}">
                <a16:creationId xmlns:a16="http://schemas.microsoft.com/office/drawing/2014/main" id="{08012647-D3E0-ACF6-74E4-97489ADE11F8}"/>
              </a:ext>
            </a:extLst>
          </p:cNvPr>
          <p:cNvSpPr txBox="1"/>
          <p:nvPr/>
        </p:nvSpPr>
        <p:spPr>
          <a:xfrm rot="19639364">
            <a:off x="3038063" y="5127369"/>
            <a:ext cx="1807485" cy="369332"/>
          </a:xfrm>
          <a:prstGeom prst="rect">
            <a:avLst/>
          </a:prstGeom>
          <a:noFill/>
        </p:spPr>
        <p:txBody>
          <a:bodyPr wrap="square" rtlCol="0">
            <a:spAutoFit/>
          </a:bodyPr>
          <a:lstStyle/>
          <a:p>
            <a:r>
              <a:rPr lang="it-IT" dirty="0">
                <a:solidFill>
                  <a:schemeClr val="accent4">
                    <a:lumMod val="75000"/>
                  </a:schemeClr>
                </a:solidFill>
              </a:rPr>
              <a:t>_____________</a:t>
            </a:r>
          </a:p>
        </p:txBody>
      </p:sp>
      <p:sp>
        <p:nvSpPr>
          <p:cNvPr id="26" name="CasellaDiTesto 25">
            <a:extLst>
              <a:ext uri="{FF2B5EF4-FFF2-40B4-BE49-F238E27FC236}">
                <a16:creationId xmlns:a16="http://schemas.microsoft.com/office/drawing/2014/main" id="{3D333DF7-D3CB-C1C4-9ADC-C5E0B7EAB933}"/>
              </a:ext>
            </a:extLst>
          </p:cNvPr>
          <p:cNvSpPr txBox="1"/>
          <p:nvPr/>
        </p:nvSpPr>
        <p:spPr>
          <a:xfrm rot="1367821">
            <a:off x="2924297" y="4701024"/>
            <a:ext cx="2274168" cy="369332"/>
          </a:xfrm>
          <a:prstGeom prst="rect">
            <a:avLst/>
          </a:prstGeom>
          <a:noFill/>
        </p:spPr>
        <p:txBody>
          <a:bodyPr wrap="square" rtlCol="0">
            <a:spAutoFit/>
          </a:bodyPr>
          <a:lstStyle/>
          <a:p>
            <a:r>
              <a:rPr lang="it-IT" dirty="0">
                <a:solidFill>
                  <a:srgbClr val="E7872E"/>
                </a:solidFill>
              </a:rPr>
              <a:t>__________________</a:t>
            </a:r>
          </a:p>
        </p:txBody>
      </p:sp>
      <p:sp>
        <p:nvSpPr>
          <p:cNvPr id="30" name="CasellaDiTesto 29">
            <a:extLst>
              <a:ext uri="{FF2B5EF4-FFF2-40B4-BE49-F238E27FC236}">
                <a16:creationId xmlns:a16="http://schemas.microsoft.com/office/drawing/2014/main" id="{21244CE0-A062-FE38-1540-4DC627D7B475}"/>
              </a:ext>
            </a:extLst>
          </p:cNvPr>
          <p:cNvSpPr txBox="1"/>
          <p:nvPr/>
        </p:nvSpPr>
        <p:spPr>
          <a:xfrm rot="5400000">
            <a:off x="2025728" y="3517135"/>
            <a:ext cx="2274168" cy="369332"/>
          </a:xfrm>
          <a:prstGeom prst="rect">
            <a:avLst/>
          </a:prstGeom>
          <a:noFill/>
        </p:spPr>
        <p:txBody>
          <a:bodyPr wrap="square" rtlCol="0">
            <a:spAutoFit/>
          </a:bodyPr>
          <a:lstStyle/>
          <a:p>
            <a:r>
              <a:rPr lang="it-IT" dirty="0">
                <a:solidFill>
                  <a:srgbClr val="E7872E"/>
                </a:solidFill>
              </a:rPr>
              <a:t>_________________</a:t>
            </a:r>
          </a:p>
        </p:txBody>
      </p:sp>
      <p:sp>
        <p:nvSpPr>
          <p:cNvPr id="31" name="CasellaDiTesto 30">
            <a:extLst>
              <a:ext uri="{FF2B5EF4-FFF2-40B4-BE49-F238E27FC236}">
                <a16:creationId xmlns:a16="http://schemas.microsoft.com/office/drawing/2014/main" id="{20ECB40A-0291-3F00-4891-541239A14AC8}"/>
              </a:ext>
            </a:extLst>
          </p:cNvPr>
          <p:cNvSpPr txBox="1"/>
          <p:nvPr/>
        </p:nvSpPr>
        <p:spPr>
          <a:xfrm rot="5400000">
            <a:off x="3533508" y="3973849"/>
            <a:ext cx="2274169" cy="369332"/>
          </a:xfrm>
          <a:prstGeom prst="rect">
            <a:avLst/>
          </a:prstGeom>
          <a:noFill/>
        </p:spPr>
        <p:txBody>
          <a:bodyPr wrap="square" rtlCol="0">
            <a:spAutoFit/>
          </a:bodyPr>
          <a:lstStyle/>
          <a:p>
            <a:r>
              <a:rPr lang="it-IT" dirty="0">
                <a:solidFill>
                  <a:schemeClr val="accent4">
                    <a:lumMod val="75000"/>
                  </a:schemeClr>
                </a:solidFill>
              </a:rPr>
              <a:t>_________________</a:t>
            </a:r>
          </a:p>
        </p:txBody>
      </p:sp>
      <p:sp>
        <p:nvSpPr>
          <p:cNvPr id="32" name="CasellaDiTesto 31">
            <a:extLst>
              <a:ext uri="{FF2B5EF4-FFF2-40B4-BE49-F238E27FC236}">
                <a16:creationId xmlns:a16="http://schemas.microsoft.com/office/drawing/2014/main" id="{F253701D-9280-6405-B8E4-9E0E451C520A}"/>
              </a:ext>
            </a:extLst>
          </p:cNvPr>
          <p:cNvSpPr txBox="1"/>
          <p:nvPr/>
        </p:nvSpPr>
        <p:spPr>
          <a:xfrm rot="19574392">
            <a:off x="1595727" y="4084931"/>
            <a:ext cx="2274169" cy="369332"/>
          </a:xfrm>
          <a:prstGeom prst="rect">
            <a:avLst/>
          </a:prstGeom>
          <a:noFill/>
        </p:spPr>
        <p:txBody>
          <a:bodyPr wrap="square" rtlCol="0">
            <a:spAutoFit/>
          </a:bodyPr>
          <a:lstStyle/>
          <a:p>
            <a:r>
              <a:rPr lang="it-IT" dirty="0">
                <a:solidFill>
                  <a:schemeClr val="bg1">
                    <a:lumMod val="50000"/>
                  </a:schemeClr>
                </a:solidFill>
              </a:rPr>
              <a:t>______________</a:t>
            </a:r>
          </a:p>
        </p:txBody>
      </p:sp>
      <p:sp>
        <p:nvSpPr>
          <p:cNvPr id="33" name="CasellaDiTesto 32">
            <a:extLst>
              <a:ext uri="{FF2B5EF4-FFF2-40B4-BE49-F238E27FC236}">
                <a16:creationId xmlns:a16="http://schemas.microsoft.com/office/drawing/2014/main" id="{D8DB6AD5-16C3-8524-80FD-DEF04291B53E}"/>
              </a:ext>
            </a:extLst>
          </p:cNvPr>
          <p:cNvSpPr txBox="1"/>
          <p:nvPr/>
        </p:nvSpPr>
        <p:spPr>
          <a:xfrm rot="1374046">
            <a:off x="3105731" y="4258309"/>
            <a:ext cx="2754698" cy="369332"/>
          </a:xfrm>
          <a:prstGeom prst="rect">
            <a:avLst/>
          </a:prstGeom>
          <a:noFill/>
        </p:spPr>
        <p:txBody>
          <a:bodyPr wrap="square" rtlCol="0">
            <a:spAutoFit/>
          </a:bodyPr>
          <a:lstStyle/>
          <a:p>
            <a:r>
              <a:rPr lang="it-IT" dirty="0">
                <a:solidFill>
                  <a:schemeClr val="bg1">
                    <a:lumMod val="50000"/>
                  </a:schemeClr>
                </a:solidFill>
              </a:rPr>
              <a:t>__________________</a:t>
            </a:r>
          </a:p>
        </p:txBody>
      </p:sp>
      <p:sp>
        <p:nvSpPr>
          <p:cNvPr id="34" name="CasellaDiTesto 33">
            <a:extLst>
              <a:ext uri="{FF2B5EF4-FFF2-40B4-BE49-F238E27FC236}">
                <a16:creationId xmlns:a16="http://schemas.microsoft.com/office/drawing/2014/main" id="{A4E8C37B-ED0A-F7A9-3EEA-F4A1BD8F5AC7}"/>
              </a:ext>
            </a:extLst>
          </p:cNvPr>
          <p:cNvSpPr txBox="1"/>
          <p:nvPr/>
        </p:nvSpPr>
        <p:spPr>
          <a:xfrm rot="1374046">
            <a:off x="3074250" y="2831882"/>
            <a:ext cx="2924441" cy="369332"/>
          </a:xfrm>
          <a:prstGeom prst="rect">
            <a:avLst/>
          </a:prstGeom>
          <a:noFill/>
        </p:spPr>
        <p:txBody>
          <a:bodyPr wrap="square" rtlCol="0">
            <a:spAutoFit/>
          </a:bodyPr>
          <a:lstStyle/>
          <a:p>
            <a:r>
              <a:rPr lang="it-IT" dirty="0">
                <a:solidFill>
                  <a:schemeClr val="accent5">
                    <a:lumMod val="75000"/>
                  </a:schemeClr>
                </a:solidFill>
              </a:rPr>
              <a:t>__________________</a:t>
            </a:r>
          </a:p>
        </p:txBody>
      </p:sp>
      <p:sp>
        <p:nvSpPr>
          <p:cNvPr id="35" name="CasellaDiTesto 34">
            <a:extLst>
              <a:ext uri="{FF2B5EF4-FFF2-40B4-BE49-F238E27FC236}">
                <a16:creationId xmlns:a16="http://schemas.microsoft.com/office/drawing/2014/main" id="{CD34F8F5-6837-C0B2-83E3-174E29C27E20}"/>
              </a:ext>
            </a:extLst>
          </p:cNvPr>
          <p:cNvSpPr txBox="1"/>
          <p:nvPr/>
        </p:nvSpPr>
        <p:spPr>
          <a:xfrm rot="19593784">
            <a:off x="1710071" y="2689263"/>
            <a:ext cx="1775498" cy="369332"/>
          </a:xfrm>
          <a:prstGeom prst="rect">
            <a:avLst/>
          </a:prstGeom>
          <a:noFill/>
        </p:spPr>
        <p:txBody>
          <a:bodyPr wrap="square" rtlCol="0">
            <a:spAutoFit/>
          </a:bodyPr>
          <a:lstStyle/>
          <a:p>
            <a:r>
              <a:rPr lang="it-IT" dirty="0">
                <a:solidFill>
                  <a:schemeClr val="accent5">
                    <a:lumMod val="75000"/>
                  </a:schemeClr>
                </a:solidFill>
              </a:rPr>
              <a:t>_____________</a:t>
            </a:r>
          </a:p>
        </p:txBody>
      </p:sp>
      <p:sp>
        <p:nvSpPr>
          <p:cNvPr id="38" name="Rettangolo 37">
            <a:extLst>
              <a:ext uri="{FF2B5EF4-FFF2-40B4-BE49-F238E27FC236}">
                <a16:creationId xmlns:a16="http://schemas.microsoft.com/office/drawing/2014/main" id="{6923618E-13B7-13BB-FEB7-6B99B8CDDF49}"/>
              </a:ext>
            </a:extLst>
          </p:cNvPr>
          <p:cNvSpPr/>
          <p:nvPr/>
        </p:nvSpPr>
        <p:spPr>
          <a:xfrm>
            <a:off x="8205216" y="2755392"/>
            <a:ext cx="2605785" cy="85344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Rettangolo 38">
            <a:extLst>
              <a:ext uri="{FF2B5EF4-FFF2-40B4-BE49-F238E27FC236}">
                <a16:creationId xmlns:a16="http://schemas.microsoft.com/office/drawing/2014/main" id="{F219ECE6-61FD-12F4-ECD8-CE6C00398FB9}"/>
              </a:ext>
            </a:extLst>
          </p:cNvPr>
          <p:cNvSpPr/>
          <p:nvPr/>
        </p:nvSpPr>
        <p:spPr>
          <a:xfrm>
            <a:off x="8128525" y="2946346"/>
            <a:ext cx="1085329" cy="132851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0" name="Immagine 49">
            <a:extLst>
              <a:ext uri="{FF2B5EF4-FFF2-40B4-BE49-F238E27FC236}">
                <a16:creationId xmlns:a16="http://schemas.microsoft.com/office/drawing/2014/main" id="{F20BB9C1-0192-2D3D-D017-E37E1CC983F5}"/>
              </a:ext>
            </a:extLst>
          </p:cNvPr>
          <p:cNvPicPr>
            <a:picLocks noChangeAspect="1"/>
          </p:cNvPicPr>
          <p:nvPr/>
        </p:nvPicPr>
        <p:blipFill>
          <a:blip r:embed="rId4"/>
          <a:stretch>
            <a:fillRect/>
          </a:stretch>
        </p:blipFill>
        <p:spPr>
          <a:xfrm>
            <a:off x="7594159" y="3088216"/>
            <a:ext cx="3869588" cy="3095671"/>
          </a:xfrm>
          <a:prstGeom prst="rect">
            <a:avLst/>
          </a:prstGeom>
        </p:spPr>
      </p:pic>
      <p:sp>
        <p:nvSpPr>
          <p:cNvPr id="51" name="Ovale 50">
            <a:extLst>
              <a:ext uri="{FF2B5EF4-FFF2-40B4-BE49-F238E27FC236}">
                <a16:creationId xmlns:a16="http://schemas.microsoft.com/office/drawing/2014/main" id="{D2822B3A-8460-69F6-2AAF-5230CE16297F}"/>
              </a:ext>
            </a:extLst>
          </p:cNvPr>
          <p:cNvSpPr/>
          <p:nvPr/>
        </p:nvSpPr>
        <p:spPr>
          <a:xfrm>
            <a:off x="1877392" y="5177717"/>
            <a:ext cx="280416" cy="235766"/>
          </a:xfrm>
          <a:prstGeom prst="ellipse">
            <a:avLst/>
          </a:prstGeom>
          <a:solidFill>
            <a:srgbClr val="005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dirty="0"/>
              <a:t>X</a:t>
            </a:r>
          </a:p>
        </p:txBody>
      </p:sp>
      <p:sp>
        <p:nvSpPr>
          <p:cNvPr id="52" name="Ovale 51">
            <a:extLst>
              <a:ext uri="{FF2B5EF4-FFF2-40B4-BE49-F238E27FC236}">
                <a16:creationId xmlns:a16="http://schemas.microsoft.com/office/drawing/2014/main" id="{71E017F8-98C0-B1DB-01D8-B3398A43767E}"/>
              </a:ext>
            </a:extLst>
          </p:cNvPr>
          <p:cNvSpPr/>
          <p:nvPr/>
        </p:nvSpPr>
        <p:spPr>
          <a:xfrm>
            <a:off x="3093081" y="2442589"/>
            <a:ext cx="280416" cy="235766"/>
          </a:xfrm>
          <a:prstGeom prst="ellipse">
            <a:avLst/>
          </a:prstGeom>
          <a:solidFill>
            <a:srgbClr val="005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dirty="0"/>
              <a:t>X</a:t>
            </a:r>
          </a:p>
        </p:txBody>
      </p:sp>
      <p:sp>
        <p:nvSpPr>
          <p:cNvPr id="53" name="Ovale 52">
            <a:extLst>
              <a:ext uri="{FF2B5EF4-FFF2-40B4-BE49-F238E27FC236}">
                <a16:creationId xmlns:a16="http://schemas.microsoft.com/office/drawing/2014/main" id="{9683079A-3FEC-27E6-7072-D19A72D0EE97}"/>
              </a:ext>
            </a:extLst>
          </p:cNvPr>
          <p:cNvSpPr/>
          <p:nvPr/>
        </p:nvSpPr>
        <p:spPr>
          <a:xfrm>
            <a:off x="5027339" y="3241519"/>
            <a:ext cx="280416" cy="235766"/>
          </a:xfrm>
          <a:prstGeom prst="ellipse">
            <a:avLst/>
          </a:prstGeom>
          <a:solidFill>
            <a:srgbClr val="005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dirty="0"/>
              <a:t>X</a:t>
            </a:r>
          </a:p>
        </p:txBody>
      </p:sp>
      <p:sp>
        <p:nvSpPr>
          <p:cNvPr id="54" name="Ovale 53">
            <a:extLst>
              <a:ext uri="{FF2B5EF4-FFF2-40B4-BE49-F238E27FC236}">
                <a16:creationId xmlns:a16="http://schemas.microsoft.com/office/drawing/2014/main" id="{2A194FCF-913F-BA73-5721-E5987A47A74B}"/>
              </a:ext>
            </a:extLst>
          </p:cNvPr>
          <p:cNvSpPr/>
          <p:nvPr/>
        </p:nvSpPr>
        <p:spPr>
          <a:xfrm>
            <a:off x="5059077" y="5172899"/>
            <a:ext cx="280416" cy="235766"/>
          </a:xfrm>
          <a:prstGeom prst="ellipse">
            <a:avLst/>
          </a:prstGeom>
          <a:solidFill>
            <a:srgbClr val="005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dirty="0"/>
              <a:t>X</a:t>
            </a:r>
          </a:p>
        </p:txBody>
      </p:sp>
      <p:sp>
        <p:nvSpPr>
          <p:cNvPr id="55" name="Ovale 54">
            <a:extLst>
              <a:ext uri="{FF2B5EF4-FFF2-40B4-BE49-F238E27FC236}">
                <a16:creationId xmlns:a16="http://schemas.microsoft.com/office/drawing/2014/main" id="{089D8CF3-080D-FD72-C05B-D6FD021A8CFD}"/>
              </a:ext>
            </a:extLst>
          </p:cNvPr>
          <p:cNvSpPr/>
          <p:nvPr/>
        </p:nvSpPr>
        <p:spPr>
          <a:xfrm>
            <a:off x="3801597" y="5984172"/>
            <a:ext cx="280416" cy="235766"/>
          </a:xfrm>
          <a:prstGeom prst="ellipse">
            <a:avLst/>
          </a:prstGeom>
          <a:solidFill>
            <a:srgbClr val="005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dirty="0"/>
              <a:t>X</a:t>
            </a:r>
          </a:p>
        </p:txBody>
      </p:sp>
      <p:sp>
        <p:nvSpPr>
          <p:cNvPr id="56" name="Ovale 55">
            <a:extLst>
              <a:ext uri="{FF2B5EF4-FFF2-40B4-BE49-F238E27FC236}">
                <a16:creationId xmlns:a16="http://schemas.microsoft.com/office/drawing/2014/main" id="{E3304C19-C1E7-8888-CC81-ADCB3677C2D1}"/>
              </a:ext>
            </a:extLst>
          </p:cNvPr>
          <p:cNvSpPr/>
          <p:nvPr/>
        </p:nvSpPr>
        <p:spPr>
          <a:xfrm>
            <a:off x="1849534" y="3248093"/>
            <a:ext cx="280416" cy="235766"/>
          </a:xfrm>
          <a:prstGeom prst="ellipse">
            <a:avLst/>
          </a:prstGeom>
          <a:solidFill>
            <a:srgbClr val="005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1100" dirty="0"/>
              <a:t>X</a:t>
            </a:r>
          </a:p>
        </p:txBody>
      </p:sp>
      <p:sp>
        <p:nvSpPr>
          <p:cNvPr id="2" name="CasellaDiTesto 1">
            <a:extLst>
              <a:ext uri="{FF2B5EF4-FFF2-40B4-BE49-F238E27FC236}">
                <a16:creationId xmlns:a16="http://schemas.microsoft.com/office/drawing/2014/main" id="{635DBCFB-2C35-645C-1999-C51446E4AAEA}"/>
              </a:ext>
            </a:extLst>
          </p:cNvPr>
          <p:cNvSpPr txBox="1"/>
          <p:nvPr/>
        </p:nvSpPr>
        <p:spPr>
          <a:xfrm rot="5400000">
            <a:off x="8475098" y="4598653"/>
            <a:ext cx="635000" cy="369332"/>
          </a:xfrm>
          <a:prstGeom prst="rect">
            <a:avLst/>
          </a:prstGeom>
          <a:noFill/>
        </p:spPr>
        <p:txBody>
          <a:bodyPr wrap="square" rtlCol="0">
            <a:spAutoFit/>
          </a:bodyPr>
          <a:lstStyle/>
          <a:p>
            <a:r>
              <a:rPr lang="it-IT" dirty="0">
                <a:solidFill>
                  <a:srgbClr val="F47923"/>
                </a:solidFill>
              </a:rPr>
              <a:t>___</a:t>
            </a:r>
          </a:p>
        </p:txBody>
      </p:sp>
      <p:sp>
        <p:nvSpPr>
          <p:cNvPr id="7" name="CasellaDiTesto 6">
            <a:extLst>
              <a:ext uri="{FF2B5EF4-FFF2-40B4-BE49-F238E27FC236}">
                <a16:creationId xmlns:a16="http://schemas.microsoft.com/office/drawing/2014/main" id="{E4089CEE-287C-3D66-3268-4A162475152F}"/>
              </a:ext>
            </a:extLst>
          </p:cNvPr>
          <p:cNvSpPr txBox="1"/>
          <p:nvPr/>
        </p:nvSpPr>
        <p:spPr>
          <a:xfrm rot="5400000">
            <a:off x="9168396" y="4230792"/>
            <a:ext cx="635000" cy="369332"/>
          </a:xfrm>
          <a:prstGeom prst="rect">
            <a:avLst/>
          </a:prstGeom>
          <a:noFill/>
        </p:spPr>
        <p:txBody>
          <a:bodyPr wrap="square" rtlCol="0">
            <a:spAutoFit/>
          </a:bodyPr>
          <a:lstStyle/>
          <a:p>
            <a:r>
              <a:rPr lang="it-IT" dirty="0">
                <a:solidFill>
                  <a:srgbClr val="F47923"/>
                </a:solidFill>
              </a:rPr>
              <a:t>___</a:t>
            </a:r>
          </a:p>
        </p:txBody>
      </p:sp>
      <p:sp>
        <p:nvSpPr>
          <p:cNvPr id="9" name="CasellaDiTesto 8">
            <a:extLst>
              <a:ext uri="{FF2B5EF4-FFF2-40B4-BE49-F238E27FC236}">
                <a16:creationId xmlns:a16="http://schemas.microsoft.com/office/drawing/2014/main" id="{754041CF-0ACD-B3D7-F8F9-16C918EA1AC5}"/>
              </a:ext>
            </a:extLst>
          </p:cNvPr>
          <p:cNvSpPr txBox="1"/>
          <p:nvPr/>
        </p:nvSpPr>
        <p:spPr>
          <a:xfrm rot="5400000">
            <a:off x="9861694" y="3747335"/>
            <a:ext cx="635000" cy="369332"/>
          </a:xfrm>
          <a:prstGeom prst="rect">
            <a:avLst/>
          </a:prstGeom>
          <a:noFill/>
        </p:spPr>
        <p:txBody>
          <a:bodyPr wrap="square" rtlCol="0">
            <a:spAutoFit/>
          </a:bodyPr>
          <a:lstStyle/>
          <a:p>
            <a:r>
              <a:rPr lang="it-IT" dirty="0">
                <a:solidFill>
                  <a:srgbClr val="F47923"/>
                </a:solidFill>
              </a:rPr>
              <a:t>___</a:t>
            </a:r>
          </a:p>
        </p:txBody>
      </p:sp>
      <p:sp>
        <p:nvSpPr>
          <p:cNvPr id="11" name="CasellaDiTesto 10">
            <a:extLst>
              <a:ext uri="{FF2B5EF4-FFF2-40B4-BE49-F238E27FC236}">
                <a16:creationId xmlns:a16="http://schemas.microsoft.com/office/drawing/2014/main" id="{9CF6BD33-7E7D-F8E2-B2AA-7BA21C5B19B7}"/>
              </a:ext>
            </a:extLst>
          </p:cNvPr>
          <p:cNvSpPr txBox="1"/>
          <p:nvPr/>
        </p:nvSpPr>
        <p:spPr>
          <a:xfrm rot="5400000">
            <a:off x="10565653" y="3621881"/>
            <a:ext cx="635000" cy="369332"/>
          </a:xfrm>
          <a:prstGeom prst="rect">
            <a:avLst/>
          </a:prstGeom>
          <a:noFill/>
        </p:spPr>
        <p:txBody>
          <a:bodyPr wrap="square" rtlCol="0">
            <a:spAutoFit/>
          </a:bodyPr>
          <a:lstStyle/>
          <a:p>
            <a:r>
              <a:rPr lang="it-IT" dirty="0">
                <a:solidFill>
                  <a:srgbClr val="F47923"/>
                </a:solidFill>
              </a:rPr>
              <a:t>___</a:t>
            </a:r>
          </a:p>
        </p:txBody>
      </p:sp>
      <p:sp>
        <p:nvSpPr>
          <p:cNvPr id="12" name="CasellaDiTesto 11">
            <a:extLst>
              <a:ext uri="{FF2B5EF4-FFF2-40B4-BE49-F238E27FC236}">
                <a16:creationId xmlns:a16="http://schemas.microsoft.com/office/drawing/2014/main" id="{9EB6F94F-DE2A-BE64-BC69-8C72CC577F35}"/>
              </a:ext>
            </a:extLst>
          </p:cNvPr>
          <p:cNvSpPr txBox="1"/>
          <p:nvPr/>
        </p:nvSpPr>
        <p:spPr>
          <a:xfrm>
            <a:off x="8475098" y="4258309"/>
            <a:ext cx="635000" cy="369332"/>
          </a:xfrm>
          <a:prstGeom prst="rect">
            <a:avLst/>
          </a:prstGeom>
          <a:noFill/>
        </p:spPr>
        <p:txBody>
          <a:bodyPr wrap="square" rtlCol="0">
            <a:spAutoFit/>
          </a:bodyPr>
          <a:lstStyle/>
          <a:p>
            <a:r>
              <a:rPr lang="it-IT" dirty="0">
                <a:solidFill>
                  <a:srgbClr val="F47923"/>
                </a:solidFill>
              </a:rPr>
              <a:t>__</a:t>
            </a:r>
          </a:p>
        </p:txBody>
      </p:sp>
      <p:sp>
        <p:nvSpPr>
          <p:cNvPr id="13" name="CasellaDiTesto 12">
            <a:extLst>
              <a:ext uri="{FF2B5EF4-FFF2-40B4-BE49-F238E27FC236}">
                <a16:creationId xmlns:a16="http://schemas.microsoft.com/office/drawing/2014/main" id="{48B1E775-107A-564A-02C1-88618E420EEC}"/>
              </a:ext>
            </a:extLst>
          </p:cNvPr>
          <p:cNvSpPr txBox="1"/>
          <p:nvPr/>
        </p:nvSpPr>
        <p:spPr>
          <a:xfrm>
            <a:off x="8475098" y="4598653"/>
            <a:ext cx="635000" cy="369332"/>
          </a:xfrm>
          <a:prstGeom prst="rect">
            <a:avLst/>
          </a:prstGeom>
          <a:noFill/>
        </p:spPr>
        <p:txBody>
          <a:bodyPr wrap="square" rtlCol="0">
            <a:spAutoFit/>
          </a:bodyPr>
          <a:lstStyle/>
          <a:p>
            <a:r>
              <a:rPr lang="it-IT" dirty="0">
                <a:solidFill>
                  <a:srgbClr val="F47923"/>
                </a:solidFill>
              </a:rPr>
              <a:t>__</a:t>
            </a:r>
          </a:p>
        </p:txBody>
      </p:sp>
      <p:sp>
        <p:nvSpPr>
          <p:cNvPr id="14" name="CasellaDiTesto 13">
            <a:extLst>
              <a:ext uri="{FF2B5EF4-FFF2-40B4-BE49-F238E27FC236}">
                <a16:creationId xmlns:a16="http://schemas.microsoft.com/office/drawing/2014/main" id="{DA558003-33B2-A621-4E38-E737FF44A1A0}"/>
              </a:ext>
            </a:extLst>
          </p:cNvPr>
          <p:cNvSpPr txBox="1"/>
          <p:nvPr/>
        </p:nvSpPr>
        <p:spPr>
          <a:xfrm>
            <a:off x="9168396" y="4245609"/>
            <a:ext cx="635000" cy="369332"/>
          </a:xfrm>
          <a:prstGeom prst="rect">
            <a:avLst/>
          </a:prstGeom>
          <a:noFill/>
        </p:spPr>
        <p:txBody>
          <a:bodyPr wrap="square" rtlCol="0">
            <a:spAutoFit/>
          </a:bodyPr>
          <a:lstStyle/>
          <a:p>
            <a:r>
              <a:rPr lang="it-IT" dirty="0">
                <a:solidFill>
                  <a:srgbClr val="F47923"/>
                </a:solidFill>
              </a:rPr>
              <a:t>__</a:t>
            </a:r>
          </a:p>
        </p:txBody>
      </p:sp>
      <p:sp>
        <p:nvSpPr>
          <p:cNvPr id="16" name="CasellaDiTesto 15">
            <a:extLst>
              <a:ext uri="{FF2B5EF4-FFF2-40B4-BE49-F238E27FC236}">
                <a16:creationId xmlns:a16="http://schemas.microsoft.com/office/drawing/2014/main" id="{9DC2DFC8-0A75-DC85-84B9-FF3163E390D8}"/>
              </a:ext>
            </a:extLst>
          </p:cNvPr>
          <p:cNvSpPr txBox="1"/>
          <p:nvPr/>
        </p:nvSpPr>
        <p:spPr>
          <a:xfrm>
            <a:off x="9177936" y="3889800"/>
            <a:ext cx="635000" cy="369332"/>
          </a:xfrm>
          <a:prstGeom prst="rect">
            <a:avLst/>
          </a:prstGeom>
          <a:noFill/>
        </p:spPr>
        <p:txBody>
          <a:bodyPr wrap="square" rtlCol="0">
            <a:spAutoFit/>
          </a:bodyPr>
          <a:lstStyle/>
          <a:p>
            <a:r>
              <a:rPr lang="it-IT" dirty="0">
                <a:solidFill>
                  <a:srgbClr val="F47923"/>
                </a:solidFill>
              </a:rPr>
              <a:t>__</a:t>
            </a:r>
          </a:p>
        </p:txBody>
      </p:sp>
      <p:sp>
        <p:nvSpPr>
          <p:cNvPr id="17" name="CasellaDiTesto 16">
            <a:extLst>
              <a:ext uri="{FF2B5EF4-FFF2-40B4-BE49-F238E27FC236}">
                <a16:creationId xmlns:a16="http://schemas.microsoft.com/office/drawing/2014/main" id="{C280A1F2-C628-46CD-BBC4-70884DFE60B9}"/>
              </a:ext>
            </a:extLst>
          </p:cNvPr>
          <p:cNvSpPr txBox="1"/>
          <p:nvPr/>
        </p:nvSpPr>
        <p:spPr>
          <a:xfrm>
            <a:off x="9870922" y="3756990"/>
            <a:ext cx="635000" cy="369332"/>
          </a:xfrm>
          <a:prstGeom prst="rect">
            <a:avLst/>
          </a:prstGeom>
          <a:noFill/>
        </p:spPr>
        <p:txBody>
          <a:bodyPr wrap="square" rtlCol="0">
            <a:spAutoFit/>
          </a:bodyPr>
          <a:lstStyle/>
          <a:p>
            <a:r>
              <a:rPr lang="it-IT" dirty="0">
                <a:solidFill>
                  <a:srgbClr val="F47923"/>
                </a:solidFill>
              </a:rPr>
              <a:t>__</a:t>
            </a:r>
          </a:p>
        </p:txBody>
      </p:sp>
      <p:sp>
        <p:nvSpPr>
          <p:cNvPr id="18" name="CasellaDiTesto 17">
            <a:extLst>
              <a:ext uri="{FF2B5EF4-FFF2-40B4-BE49-F238E27FC236}">
                <a16:creationId xmlns:a16="http://schemas.microsoft.com/office/drawing/2014/main" id="{2044523C-EF43-4C23-2EC6-99F50A874B6E}"/>
              </a:ext>
            </a:extLst>
          </p:cNvPr>
          <p:cNvSpPr txBox="1"/>
          <p:nvPr/>
        </p:nvSpPr>
        <p:spPr>
          <a:xfrm>
            <a:off x="9867095" y="3404207"/>
            <a:ext cx="635000" cy="369332"/>
          </a:xfrm>
          <a:prstGeom prst="rect">
            <a:avLst/>
          </a:prstGeom>
          <a:noFill/>
        </p:spPr>
        <p:txBody>
          <a:bodyPr wrap="square" rtlCol="0">
            <a:spAutoFit/>
          </a:bodyPr>
          <a:lstStyle/>
          <a:p>
            <a:r>
              <a:rPr lang="it-IT" dirty="0">
                <a:solidFill>
                  <a:srgbClr val="F47923"/>
                </a:solidFill>
              </a:rPr>
              <a:t>__</a:t>
            </a:r>
          </a:p>
        </p:txBody>
      </p:sp>
      <p:sp>
        <p:nvSpPr>
          <p:cNvPr id="19" name="CasellaDiTesto 18">
            <a:extLst>
              <a:ext uri="{FF2B5EF4-FFF2-40B4-BE49-F238E27FC236}">
                <a16:creationId xmlns:a16="http://schemas.microsoft.com/office/drawing/2014/main" id="{ED375065-4D9B-D356-EE71-C9772788D796}"/>
              </a:ext>
            </a:extLst>
          </p:cNvPr>
          <p:cNvSpPr txBox="1"/>
          <p:nvPr/>
        </p:nvSpPr>
        <p:spPr>
          <a:xfrm>
            <a:off x="10571060" y="3288767"/>
            <a:ext cx="635000" cy="369332"/>
          </a:xfrm>
          <a:prstGeom prst="rect">
            <a:avLst/>
          </a:prstGeom>
          <a:noFill/>
        </p:spPr>
        <p:txBody>
          <a:bodyPr wrap="square" rtlCol="0">
            <a:spAutoFit/>
          </a:bodyPr>
          <a:lstStyle/>
          <a:p>
            <a:r>
              <a:rPr lang="it-IT" dirty="0">
                <a:solidFill>
                  <a:srgbClr val="F47923"/>
                </a:solidFill>
              </a:rPr>
              <a:t>__</a:t>
            </a:r>
          </a:p>
        </p:txBody>
      </p:sp>
      <p:sp>
        <p:nvSpPr>
          <p:cNvPr id="20" name="CasellaDiTesto 19">
            <a:extLst>
              <a:ext uri="{FF2B5EF4-FFF2-40B4-BE49-F238E27FC236}">
                <a16:creationId xmlns:a16="http://schemas.microsoft.com/office/drawing/2014/main" id="{4DF3513D-2069-4EF3-1510-30DF77348A7A}"/>
              </a:ext>
            </a:extLst>
          </p:cNvPr>
          <p:cNvSpPr txBox="1"/>
          <p:nvPr/>
        </p:nvSpPr>
        <p:spPr>
          <a:xfrm>
            <a:off x="10571060" y="3630517"/>
            <a:ext cx="635000" cy="369332"/>
          </a:xfrm>
          <a:prstGeom prst="rect">
            <a:avLst/>
          </a:prstGeom>
          <a:noFill/>
        </p:spPr>
        <p:txBody>
          <a:bodyPr wrap="square" rtlCol="0">
            <a:spAutoFit/>
          </a:bodyPr>
          <a:lstStyle/>
          <a:p>
            <a:r>
              <a:rPr lang="it-IT" dirty="0">
                <a:solidFill>
                  <a:srgbClr val="F47923"/>
                </a:solidFill>
              </a:rPr>
              <a:t>__</a:t>
            </a:r>
          </a:p>
        </p:txBody>
      </p:sp>
      <p:sp>
        <p:nvSpPr>
          <p:cNvPr id="21" name="Rettangolo 20">
            <a:extLst>
              <a:ext uri="{FF2B5EF4-FFF2-40B4-BE49-F238E27FC236}">
                <a16:creationId xmlns:a16="http://schemas.microsoft.com/office/drawing/2014/main" id="{E281DDFE-8D80-9419-E654-96DA91088536}"/>
              </a:ext>
            </a:extLst>
          </p:cNvPr>
          <p:cNvSpPr/>
          <p:nvPr/>
        </p:nvSpPr>
        <p:spPr>
          <a:xfrm>
            <a:off x="62150" y="6709221"/>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3" name="Immagine 22">
            <a:extLst>
              <a:ext uri="{FF2B5EF4-FFF2-40B4-BE49-F238E27FC236}">
                <a16:creationId xmlns:a16="http://schemas.microsoft.com/office/drawing/2014/main" id="{3FC6E0A3-8804-083D-FBE5-CE9876F5BB97}"/>
              </a:ext>
            </a:extLst>
          </p:cNvPr>
          <p:cNvPicPr>
            <a:picLocks noChangeAspect="1"/>
          </p:cNvPicPr>
          <p:nvPr/>
        </p:nvPicPr>
        <p:blipFill>
          <a:blip r:embed="rId5"/>
          <a:stretch>
            <a:fillRect/>
          </a:stretch>
        </p:blipFill>
        <p:spPr>
          <a:xfrm>
            <a:off x="0" y="0"/>
            <a:ext cx="12192000" cy="1021675"/>
          </a:xfrm>
          <a:prstGeom prst="rect">
            <a:avLst/>
          </a:prstGeom>
        </p:spPr>
      </p:pic>
    </p:spTree>
    <p:extLst>
      <p:ext uri="{BB962C8B-B14F-4D97-AF65-F5344CB8AC3E}">
        <p14:creationId xmlns:p14="http://schemas.microsoft.com/office/powerpoint/2010/main" val="225327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37D17AD8-F8BF-567B-97CE-421D37D86341}"/>
              </a:ext>
            </a:extLst>
          </p:cNvPr>
          <p:cNvSpPr/>
          <p:nvPr/>
        </p:nvSpPr>
        <p:spPr>
          <a:xfrm>
            <a:off x="62150" y="1730229"/>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4168EEE0-D655-0603-F43D-29F2659011AB}"/>
              </a:ext>
            </a:extLst>
          </p:cNvPr>
          <p:cNvSpPr txBox="1"/>
          <p:nvPr/>
        </p:nvSpPr>
        <p:spPr>
          <a:xfrm>
            <a:off x="1920339" y="1226005"/>
            <a:ext cx="8890662"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Cumulative </a:t>
            </a:r>
            <a:r>
              <a:rPr lang="en-GB" sz="2400" b="1" dirty="0">
                <a:solidFill>
                  <a:srgbClr val="DA3EA6"/>
                </a:solidFill>
                <a:effectLst/>
                <a:latin typeface="Constantia" panose="02030602050306030303" pitchFamily="18" charset="0"/>
                <a:ea typeface="Times New Roman" panose="02020603050405020304" pitchFamily="18" charset="0"/>
              </a:rPr>
              <a:t>Metabolic </a:t>
            </a:r>
            <a:r>
              <a:rPr lang="en-GB" sz="2400" b="1" dirty="0">
                <a:solidFill>
                  <a:srgbClr val="DA3EA6"/>
                </a:solidFill>
                <a:latin typeface="Constantia" panose="02030602050306030303" pitchFamily="18" charset="0"/>
                <a:ea typeface="Times New Roman" panose="02020603050405020304" pitchFamily="18" charset="0"/>
              </a:rPr>
              <a:t>B</a:t>
            </a:r>
            <a:r>
              <a:rPr lang="en-GB" sz="2400" b="1" dirty="0">
                <a:solidFill>
                  <a:srgbClr val="DA3EA6"/>
                </a:solidFill>
                <a:effectLst/>
                <a:latin typeface="Constantia" panose="02030602050306030303" pitchFamily="18" charset="0"/>
                <a:ea typeface="Times New Roman" panose="02020603050405020304" pitchFamily="18" charset="0"/>
              </a:rPr>
              <a:t>urden  </a:t>
            </a:r>
            <a:r>
              <a:rPr lang="en-GB" sz="2400" b="1" dirty="0">
                <a:solidFill>
                  <a:srgbClr val="003A52"/>
                </a:solidFill>
                <a:latin typeface="Constantia" panose="02030602050306030303" pitchFamily="18" charset="0"/>
                <a:ea typeface="Times New Roman" panose="02020603050405020304" pitchFamily="18" charset="0"/>
              </a:rPr>
              <a:t>and HCC occurrence (</a:t>
            </a:r>
            <a:r>
              <a:rPr lang="en-GB" sz="2400" b="1" dirty="0">
                <a:solidFill>
                  <a:srgbClr val="DA3EA6"/>
                </a:solidFill>
                <a:latin typeface="Constantia" panose="02030602050306030303" pitchFamily="18" charset="0"/>
                <a:ea typeface="Times New Roman" panose="02020603050405020304" pitchFamily="18" charset="0"/>
              </a:rPr>
              <a:t>profile</a:t>
            </a:r>
            <a:r>
              <a:rPr lang="en-GB" sz="2400" b="1" dirty="0">
                <a:solidFill>
                  <a:srgbClr val="003A52"/>
                </a:solidFill>
                <a:latin typeface="Constantia" panose="02030602050306030303" pitchFamily="18" charset="0"/>
                <a:ea typeface="Times New Roman" panose="02020603050405020304" pitchFamily="18" charset="0"/>
              </a:rPr>
              <a:t>)</a:t>
            </a:r>
            <a:endParaRPr lang="en-GB" sz="2400" dirty="0">
              <a:solidFill>
                <a:srgbClr val="003A52"/>
              </a:solidFill>
              <a:effectLst/>
              <a:latin typeface="Constantia" panose="02030602050306030303" pitchFamily="18" charset="0"/>
              <a:ea typeface="Times New Roman" panose="02020603050405020304" pitchFamily="18" charset="0"/>
            </a:endParaRPr>
          </a:p>
        </p:txBody>
      </p:sp>
      <p:pic>
        <p:nvPicPr>
          <p:cNvPr id="9" name="Immagine 8">
            <a:extLst>
              <a:ext uri="{FF2B5EF4-FFF2-40B4-BE49-F238E27FC236}">
                <a16:creationId xmlns:a16="http://schemas.microsoft.com/office/drawing/2014/main" id="{41DBDC69-9DBA-752C-93AA-B4E74DE30592}"/>
              </a:ext>
            </a:extLst>
          </p:cNvPr>
          <p:cNvPicPr>
            <a:picLocks noChangeAspect="1"/>
          </p:cNvPicPr>
          <p:nvPr/>
        </p:nvPicPr>
        <p:blipFill>
          <a:blip r:embed="rId2"/>
          <a:stretch>
            <a:fillRect/>
          </a:stretch>
        </p:blipFill>
        <p:spPr>
          <a:xfrm>
            <a:off x="0" y="0"/>
            <a:ext cx="12192000" cy="1021675"/>
          </a:xfrm>
          <a:prstGeom prst="rect">
            <a:avLst/>
          </a:prstGeom>
        </p:spPr>
      </p:pic>
      <p:sp>
        <p:nvSpPr>
          <p:cNvPr id="10" name="Rettangolo 9">
            <a:extLst>
              <a:ext uri="{FF2B5EF4-FFF2-40B4-BE49-F238E27FC236}">
                <a16:creationId xmlns:a16="http://schemas.microsoft.com/office/drawing/2014/main" id="{02F9E24E-8B64-93AB-100D-79273EE27FC8}"/>
              </a:ext>
            </a:extLst>
          </p:cNvPr>
          <p:cNvSpPr/>
          <p:nvPr/>
        </p:nvSpPr>
        <p:spPr>
          <a:xfrm>
            <a:off x="62150" y="6741730"/>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6" name="Immagine 15">
            <a:extLst>
              <a:ext uri="{FF2B5EF4-FFF2-40B4-BE49-F238E27FC236}">
                <a16:creationId xmlns:a16="http://schemas.microsoft.com/office/drawing/2014/main" id="{37021239-D375-A6AE-A622-98757EE1EBC5}"/>
              </a:ext>
            </a:extLst>
          </p:cNvPr>
          <p:cNvPicPr>
            <a:picLocks noChangeAspect="1"/>
          </p:cNvPicPr>
          <p:nvPr/>
        </p:nvPicPr>
        <p:blipFill>
          <a:blip r:embed="rId3"/>
          <a:stretch>
            <a:fillRect/>
          </a:stretch>
        </p:blipFill>
        <p:spPr>
          <a:xfrm>
            <a:off x="180474" y="1892000"/>
            <a:ext cx="11725676" cy="4764611"/>
          </a:xfrm>
          <a:prstGeom prst="rect">
            <a:avLst/>
          </a:prstGeom>
        </p:spPr>
      </p:pic>
      <p:sp>
        <p:nvSpPr>
          <p:cNvPr id="22" name="Rettangolo con angoli arrotondati 21">
            <a:extLst>
              <a:ext uri="{FF2B5EF4-FFF2-40B4-BE49-F238E27FC236}">
                <a16:creationId xmlns:a16="http://schemas.microsoft.com/office/drawing/2014/main" id="{3A64D5AA-8EB1-9D1E-5402-3F73824F280E}"/>
              </a:ext>
            </a:extLst>
          </p:cNvPr>
          <p:cNvSpPr/>
          <p:nvPr/>
        </p:nvSpPr>
        <p:spPr>
          <a:xfrm>
            <a:off x="6424863" y="5606716"/>
            <a:ext cx="5185611" cy="180473"/>
          </a:xfrm>
          <a:prstGeom prst="roundRect">
            <a:avLst/>
          </a:prstGeom>
          <a:noFill/>
          <a:ln w="28575">
            <a:solidFill>
              <a:srgbClr val="DA3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Rettangolo con angoli arrotondati 22">
            <a:extLst>
              <a:ext uri="{FF2B5EF4-FFF2-40B4-BE49-F238E27FC236}">
                <a16:creationId xmlns:a16="http://schemas.microsoft.com/office/drawing/2014/main" id="{3562443B-B803-B354-F07D-52C114B3D4C7}"/>
              </a:ext>
            </a:extLst>
          </p:cNvPr>
          <p:cNvSpPr/>
          <p:nvPr/>
        </p:nvSpPr>
        <p:spPr>
          <a:xfrm>
            <a:off x="6761747" y="2763254"/>
            <a:ext cx="5049253" cy="180473"/>
          </a:xfrm>
          <a:prstGeom prst="roundRect">
            <a:avLst/>
          </a:prstGeom>
          <a:noFill/>
          <a:ln w="28575">
            <a:solidFill>
              <a:srgbClr val="DA3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683700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linds(horizontal)">
                                      <p:cBhvr>
                                        <p:cTn id="1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B9A41354-A8BE-BE83-9C96-49D5929F93A6}"/>
              </a:ext>
            </a:extLst>
          </p:cNvPr>
          <p:cNvSpPr/>
          <p:nvPr/>
        </p:nvSpPr>
        <p:spPr>
          <a:xfrm>
            <a:off x="62150" y="1730229"/>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0CD75CE8-0E5F-9974-771D-4DFF685727D6}"/>
              </a:ext>
            </a:extLst>
          </p:cNvPr>
          <p:cNvSpPr txBox="1"/>
          <p:nvPr/>
        </p:nvSpPr>
        <p:spPr>
          <a:xfrm>
            <a:off x="1818738" y="1243634"/>
            <a:ext cx="9560461"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Cumulative </a:t>
            </a:r>
            <a:r>
              <a:rPr lang="en-GB" sz="2400" b="1" dirty="0">
                <a:solidFill>
                  <a:srgbClr val="DA3EA6"/>
                </a:solidFill>
                <a:effectLst/>
                <a:latin typeface="Constantia" panose="02030602050306030303" pitchFamily="18" charset="0"/>
                <a:ea typeface="Times New Roman" panose="02020603050405020304" pitchFamily="18" charset="0"/>
              </a:rPr>
              <a:t>Metabolic </a:t>
            </a:r>
            <a:r>
              <a:rPr lang="en-GB" sz="2400" b="1" dirty="0">
                <a:solidFill>
                  <a:srgbClr val="DA3EA6"/>
                </a:solidFill>
                <a:latin typeface="Constantia" panose="02030602050306030303" pitchFamily="18" charset="0"/>
                <a:ea typeface="Times New Roman" panose="02020603050405020304" pitchFamily="18" charset="0"/>
              </a:rPr>
              <a:t>B</a:t>
            </a:r>
            <a:r>
              <a:rPr lang="en-GB" sz="2400" b="1" dirty="0">
                <a:solidFill>
                  <a:srgbClr val="DA3EA6"/>
                </a:solidFill>
                <a:effectLst/>
                <a:latin typeface="Constantia" panose="02030602050306030303" pitchFamily="18" charset="0"/>
                <a:ea typeface="Times New Roman" panose="02020603050405020304" pitchFamily="18" charset="0"/>
              </a:rPr>
              <a:t>urden  </a:t>
            </a:r>
            <a:r>
              <a:rPr lang="en-GB" sz="2400" b="1" dirty="0">
                <a:solidFill>
                  <a:srgbClr val="003A52"/>
                </a:solidFill>
                <a:latin typeface="Constantia" panose="02030602050306030303" pitchFamily="18" charset="0"/>
                <a:ea typeface="Times New Roman" panose="02020603050405020304" pitchFamily="18" charset="0"/>
              </a:rPr>
              <a:t>and HCC staging at the diagnosis</a:t>
            </a:r>
            <a:endParaRPr lang="en-GB" sz="2400" dirty="0">
              <a:solidFill>
                <a:srgbClr val="003A52"/>
              </a:solidFill>
              <a:effectLst/>
              <a:latin typeface="Constantia" panose="02030602050306030303" pitchFamily="18" charset="0"/>
              <a:ea typeface="Times New Roman" panose="02020603050405020304" pitchFamily="18" charset="0"/>
            </a:endParaRPr>
          </a:p>
        </p:txBody>
      </p:sp>
      <p:pic>
        <p:nvPicPr>
          <p:cNvPr id="9" name="Immagine 8">
            <a:extLst>
              <a:ext uri="{FF2B5EF4-FFF2-40B4-BE49-F238E27FC236}">
                <a16:creationId xmlns:a16="http://schemas.microsoft.com/office/drawing/2014/main" id="{ED461CF6-C78A-8D10-5C30-180B85DD5FB4}"/>
              </a:ext>
            </a:extLst>
          </p:cNvPr>
          <p:cNvPicPr>
            <a:picLocks noChangeAspect="1"/>
          </p:cNvPicPr>
          <p:nvPr/>
        </p:nvPicPr>
        <p:blipFill>
          <a:blip r:embed="rId2"/>
          <a:stretch>
            <a:fillRect/>
          </a:stretch>
        </p:blipFill>
        <p:spPr>
          <a:xfrm>
            <a:off x="0" y="0"/>
            <a:ext cx="12192000" cy="1021675"/>
          </a:xfrm>
          <a:prstGeom prst="rect">
            <a:avLst/>
          </a:prstGeom>
        </p:spPr>
      </p:pic>
      <p:sp>
        <p:nvSpPr>
          <p:cNvPr id="10" name="Rettangolo 9">
            <a:extLst>
              <a:ext uri="{FF2B5EF4-FFF2-40B4-BE49-F238E27FC236}">
                <a16:creationId xmlns:a16="http://schemas.microsoft.com/office/drawing/2014/main" id="{93907473-9350-A0D7-0777-F304F166ABB6}"/>
              </a:ext>
            </a:extLst>
          </p:cNvPr>
          <p:cNvSpPr/>
          <p:nvPr/>
        </p:nvSpPr>
        <p:spPr>
          <a:xfrm>
            <a:off x="62150" y="6669700"/>
            <a:ext cx="1202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50" y="1825805"/>
            <a:ext cx="12024000" cy="4854695"/>
          </a:xfrm>
          <a:prstGeom prst="rect">
            <a:avLst/>
          </a:prstGeom>
        </p:spPr>
      </p:pic>
    </p:spTree>
    <p:extLst>
      <p:ext uri="{BB962C8B-B14F-4D97-AF65-F5344CB8AC3E}">
        <p14:creationId xmlns:p14="http://schemas.microsoft.com/office/powerpoint/2010/main" val="3894551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ella 15">
            <a:extLst>
              <a:ext uri="{FF2B5EF4-FFF2-40B4-BE49-F238E27FC236}">
                <a16:creationId xmlns:a16="http://schemas.microsoft.com/office/drawing/2014/main" id="{F21BA603-B8E8-4ABF-16F3-77C32FC13D91}"/>
              </a:ext>
            </a:extLst>
          </p:cNvPr>
          <p:cNvGraphicFramePr>
            <a:graphicFrameLocks noGrp="1"/>
          </p:cNvGraphicFramePr>
          <p:nvPr>
            <p:extLst>
              <p:ext uri="{D42A27DB-BD31-4B8C-83A1-F6EECF244321}">
                <p14:modId xmlns:p14="http://schemas.microsoft.com/office/powerpoint/2010/main" val="4175116099"/>
              </p:ext>
            </p:extLst>
          </p:nvPr>
        </p:nvGraphicFramePr>
        <p:xfrm>
          <a:off x="368300" y="2312802"/>
          <a:ext cx="11455400" cy="3769744"/>
        </p:xfrm>
        <a:graphic>
          <a:graphicData uri="http://schemas.openxmlformats.org/drawingml/2006/table">
            <a:tbl>
              <a:tblPr/>
              <a:tblGrid>
                <a:gridCol w="2606040">
                  <a:extLst>
                    <a:ext uri="{9D8B030D-6E8A-4147-A177-3AD203B41FA5}">
                      <a16:colId xmlns:a16="http://schemas.microsoft.com/office/drawing/2014/main" val="2684921548"/>
                    </a:ext>
                  </a:extLst>
                </a:gridCol>
                <a:gridCol w="2212340">
                  <a:extLst>
                    <a:ext uri="{9D8B030D-6E8A-4147-A177-3AD203B41FA5}">
                      <a16:colId xmlns:a16="http://schemas.microsoft.com/office/drawing/2014/main" val="4015885327"/>
                    </a:ext>
                  </a:extLst>
                </a:gridCol>
                <a:gridCol w="2212340">
                  <a:extLst>
                    <a:ext uri="{9D8B030D-6E8A-4147-A177-3AD203B41FA5}">
                      <a16:colId xmlns:a16="http://schemas.microsoft.com/office/drawing/2014/main" val="568553409"/>
                    </a:ext>
                  </a:extLst>
                </a:gridCol>
                <a:gridCol w="2212340">
                  <a:extLst>
                    <a:ext uri="{9D8B030D-6E8A-4147-A177-3AD203B41FA5}">
                      <a16:colId xmlns:a16="http://schemas.microsoft.com/office/drawing/2014/main" val="520326970"/>
                    </a:ext>
                  </a:extLst>
                </a:gridCol>
                <a:gridCol w="2212340">
                  <a:extLst>
                    <a:ext uri="{9D8B030D-6E8A-4147-A177-3AD203B41FA5}">
                      <a16:colId xmlns:a16="http://schemas.microsoft.com/office/drawing/2014/main" val="2495532672"/>
                    </a:ext>
                  </a:extLst>
                </a:gridCol>
              </a:tblGrid>
              <a:tr h="345686">
                <a:tc>
                  <a:txBody>
                    <a:bodyPr/>
                    <a:lstStyle/>
                    <a:p>
                      <a:r>
                        <a:rPr lang="en-GB" sz="1100" b="1" noProof="0" dirty="0">
                          <a:solidFill>
                            <a:schemeClr val="bg1"/>
                          </a:solidFill>
                          <a:latin typeface="Constantia" panose="02030602050306030303" pitchFamily="18" charset="0"/>
                        </a:rPr>
                        <a:t>Variable</a:t>
                      </a:r>
                    </a:p>
                  </a:txBody>
                  <a:tcPr marL="82101" marR="82101" marT="41050" marB="41050" anchor="ctr">
                    <a:lnL>
                      <a:noFill/>
                    </a:lnL>
                    <a:lnR>
                      <a:noFill/>
                    </a:lnR>
                    <a:lnT>
                      <a:noFill/>
                    </a:lnT>
                    <a:lnB>
                      <a:noFill/>
                    </a:lnB>
                    <a:solidFill>
                      <a:srgbClr val="DA3EA6"/>
                    </a:solidFill>
                  </a:tcPr>
                </a:tc>
                <a:tc>
                  <a:txBody>
                    <a:bodyPr/>
                    <a:lstStyle/>
                    <a:p>
                      <a:r>
                        <a:rPr lang="en-GB" sz="1100" b="1" noProof="0" dirty="0">
                          <a:solidFill>
                            <a:schemeClr val="bg1"/>
                          </a:solidFill>
                          <a:latin typeface="Constantia" panose="02030602050306030303" pitchFamily="18" charset="0"/>
                        </a:rPr>
                        <a:t>Univariable* HR (95% CI)</a:t>
                      </a:r>
                    </a:p>
                  </a:txBody>
                  <a:tcPr marL="82101" marR="82101" marT="41050" marB="41050" anchor="ctr">
                    <a:lnL>
                      <a:noFill/>
                    </a:lnL>
                    <a:lnR>
                      <a:noFill/>
                    </a:lnR>
                    <a:lnT>
                      <a:noFill/>
                    </a:lnT>
                    <a:lnB>
                      <a:noFill/>
                    </a:lnB>
                    <a:solidFill>
                      <a:srgbClr val="DA3EA6"/>
                    </a:solidFill>
                  </a:tcPr>
                </a:tc>
                <a:tc>
                  <a:txBody>
                    <a:bodyPr/>
                    <a:lstStyle/>
                    <a:p>
                      <a:r>
                        <a:rPr lang="en-GB" sz="1100" b="1" noProof="0" dirty="0">
                          <a:solidFill>
                            <a:schemeClr val="bg1"/>
                          </a:solidFill>
                          <a:latin typeface="Constantia" panose="02030602050306030303" pitchFamily="18" charset="0"/>
                        </a:rPr>
                        <a:t>p-value</a:t>
                      </a:r>
                    </a:p>
                  </a:txBody>
                  <a:tcPr marL="82101" marR="82101" marT="41050" marB="41050" anchor="ctr">
                    <a:lnL>
                      <a:noFill/>
                    </a:lnL>
                    <a:lnR>
                      <a:noFill/>
                    </a:lnR>
                    <a:lnT>
                      <a:noFill/>
                    </a:lnT>
                    <a:lnB>
                      <a:noFill/>
                    </a:lnB>
                    <a:solidFill>
                      <a:srgbClr val="DA3EA6"/>
                    </a:solidFill>
                  </a:tcPr>
                </a:tc>
                <a:tc>
                  <a:txBody>
                    <a:bodyPr/>
                    <a:lstStyle/>
                    <a:p>
                      <a:r>
                        <a:rPr lang="en-GB" sz="1100" b="1" noProof="0" dirty="0">
                          <a:solidFill>
                            <a:schemeClr val="bg1"/>
                          </a:solidFill>
                          <a:latin typeface="Constantia" panose="02030602050306030303" pitchFamily="18" charset="0"/>
                        </a:rPr>
                        <a:t>Multivariable** HR (95% CI)</a:t>
                      </a:r>
                    </a:p>
                  </a:txBody>
                  <a:tcPr marL="82101" marR="82101" marT="41050" marB="41050" anchor="ctr">
                    <a:lnL>
                      <a:noFill/>
                    </a:lnL>
                    <a:lnR>
                      <a:noFill/>
                    </a:lnR>
                    <a:lnT>
                      <a:noFill/>
                    </a:lnT>
                    <a:lnB>
                      <a:noFill/>
                    </a:lnB>
                    <a:solidFill>
                      <a:srgbClr val="DA3EA6"/>
                    </a:solidFill>
                  </a:tcPr>
                </a:tc>
                <a:tc>
                  <a:txBody>
                    <a:bodyPr/>
                    <a:lstStyle/>
                    <a:p>
                      <a:r>
                        <a:rPr lang="en-GB" sz="1100" b="1" noProof="0" dirty="0">
                          <a:solidFill>
                            <a:schemeClr val="bg1"/>
                          </a:solidFill>
                          <a:latin typeface="Constantia" panose="02030602050306030303" pitchFamily="18" charset="0"/>
                        </a:rPr>
                        <a:t>p-value</a:t>
                      </a:r>
                    </a:p>
                  </a:txBody>
                  <a:tcPr marL="82101" marR="82101" marT="41050" marB="41050" anchor="ctr">
                    <a:lnL>
                      <a:noFill/>
                    </a:lnL>
                    <a:lnR>
                      <a:noFill/>
                    </a:lnR>
                    <a:lnT>
                      <a:noFill/>
                    </a:lnT>
                    <a:lnB>
                      <a:noFill/>
                    </a:lnB>
                    <a:solidFill>
                      <a:srgbClr val="DA3EA6"/>
                    </a:solidFill>
                  </a:tcPr>
                </a:tc>
                <a:extLst>
                  <a:ext uri="{0D108BD9-81ED-4DB2-BD59-A6C34878D82A}">
                    <a16:rowId xmlns:a16="http://schemas.microsoft.com/office/drawing/2014/main" val="2131428544"/>
                  </a:ext>
                </a:extLst>
              </a:tr>
              <a:tr h="300839">
                <a:tc>
                  <a:txBody>
                    <a:bodyPr/>
                    <a:lstStyle/>
                    <a:p>
                      <a:r>
                        <a:rPr lang="en-GB" sz="1100" b="1" noProof="0" dirty="0">
                          <a:solidFill>
                            <a:srgbClr val="003A52"/>
                          </a:solidFill>
                          <a:latin typeface="Constantia" panose="02030602050306030303" pitchFamily="18" charset="0"/>
                        </a:rPr>
                        <a:t>Age (per year)</a:t>
                      </a:r>
                    </a:p>
                  </a:txBody>
                  <a:tcPr marL="82101" marR="82101" marT="41050" marB="41050" anchor="ctr">
                    <a:lnL>
                      <a:noFill/>
                    </a:lnL>
                    <a:lnR>
                      <a:noFill/>
                    </a:lnR>
                    <a:lnT>
                      <a:noFill/>
                    </a:lnT>
                    <a:lnB>
                      <a:noFill/>
                    </a:lnB>
                    <a:solidFill>
                      <a:srgbClr val="E7E9FB"/>
                    </a:solidFill>
                  </a:tcPr>
                </a:tc>
                <a:tc>
                  <a:txBody>
                    <a:bodyPr/>
                    <a:lstStyle/>
                    <a:p>
                      <a:r>
                        <a:rPr lang="it-IT" sz="1100" dirty="0">
                          <a:solidFill>
                            <a:srgbClr val="003A52"/>
                          </a:solidFill>
                          <a:latin typeface="Constantia" panose="02030602050306030303" pitchFamily="18" charset="0"/>
                        </a:rPr>
                        <a:t>1.04 (1.02–1.06)</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&lt;0.001</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a:solidFill>
                            <a:srgbClr val="003A52"/>
                          </a:solidFill>
                          <a:latin typeface="Constantia" panose="02030602050306030303" pitchFamily="18" charset="0"/>
                        </a:rPr>
                        <a:t>1.03 (1.01–1.05)</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a:solidFill>
                            <a:srgbClr val="003A52"/>
                          </a:solidFill>
                          <a:latin typeface="Constantia" panose="02030602050306030303" pitchFamily="18" charset="0"/>
                        </a:rPr>
                        <a:t>0.004</a:t>
                      </a:r>
                    </a:p>
                  </a:txBody>
                  <a:tcPr marL="82101" marR="82101" marT="41050" marB="4105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3935423218"/>
                  </a:ext>
                </a:extLst>
              </a:tr>
              <a:tr h="300839">
                <a:tc>
                  <a:txBody>
                    <a:bodyPr/>
                    <a:lstStyle/>
                    <a:p>
                      <a:r>
                        <a:rPr lang="en-GB" sz="1100" b="1" noProof="0" dirty="0">
                          <a:solidFill>
                            <a:srgbClr val="003A52"/>
                          </a:solidFill>
                          <a:latin typeface="Constantia" panose="02030602050306030303" pitchFamily="18" charset="0"/>
                        </a:rPr>
                        <a:t>Male (sex)</a:t>
                      </a:r>
                    </a:p>
                  </a:txBody>
                  <a:tcPr marL="82101" marR="82101" marT="41050" marB="41050" anchor="ctr">
                    <a:lnL>
                      <a:noFill/>
                    </a:lnL>
                    <a:lnR>
                      <a:noFill/>
                    </a:lnR>
                    <a:lnT>
                      <a:noFill/>
                    </a:lnT>
                    <a:lnB>
                      <a:noFill/>
                    </a:lnB>
                    <a:solidFill>
                      <a:srgbClr val="E7E9FB"/>
                    </a:solidFill>
                  </a:tcPr>
                </a:tc>
                <a:tc>
                  <a:txBody>
                    <a:bodyPr/>
                    <a:lstStyle/>
                    <a:p>
                      <a:r>
                        <a:rPr lang="it-IT" sz="1100" dirty="0">
                          <a:solidFill>
                            <a:srgbClr val="003A52"/>
                          </a:solidFill>
                          <a:latin typeface="Constantia" panose="02030602050306030303" pitchFamily="18" charset="0"/>
                        </a:rPr>
                        <a:t>1.42 (1.05–1.93)</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0.021</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a:solidFill>
                            <a:srgbClr val="003A52"/>
                          </a:solidFill>
                          <a:latin typeface="Constantia" panose="02030602050306030303" pitchFamily="18" charset="0"/>
                        </a:rPr>
                        <a:t>1.35 (0.98–1.86)</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0.067</a:t>
                      </a:r>
                    </a:p>
                  </a:txBody>
                  <a:tcPr marL="82101" marR="82101" marT="41050" marB="4105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330193393"/>
                  </a:ext>
                </a:extLst>
              </a:tr>
              <a:tr h="300839">
                <a:tc>
                  <a:txBody>
                    <a:bodyPr/>
                    <a:lstStyle/>
                    <a:p>
                      <a:r>
                        <a:rPr lang="en-GB" sz="1100" b="1" noProof="0" dirty="0">
                          <a:solidFill>
                            <a:srgbClr val="003A52"/>
                          </a:solidFill>
                          <a:latin typeface="Constantia" panose="02030602050306030303" pitchFamily="18" charset="0"/>
                        </a:rPr>
                        <a:t>BMI ( kg/m²)</a:t>
                      </a:r>
                    </a:p>
                  </a:txBody>
                  <a:tcPr marL="82101" marR="82101" marT="41050" marB="41050" anchor="ctr">
                    <a:lnL>
                      <a:noFill/>
                    </a:lnL>
                    <a:lnR>
                      <a:noFill/>
                    </a:lnR>
                    <a:lnT>
                      <a:noFill/>
                    </a:lnT>
                    <a:lnB>
                      <a:noFill/>
                    </a:lnB>
                    <a:solidFill>
                      <a:srgbClr val="E7E9FB"/>
                    </a:solidFill>
                  </a:tcPr>
                </a:tc>
                <a:tc>
                  <a:txBody>
                    <a:bodyPr/>
                    <a:lstStyle/>
                    <a:p>
                      <a:r>
                        <a:rPr lang="it-IT" sz="1100" dirty="0">
                          <a:solidFill>
                            <a:srgbClr val="003A52"/>
                          </a:solidFill>
                          <a:latin typeface="Constantia" panose="02030602050306030303" pitchFamily="18" charset="0"/>
                        </a:rPr>
                        <a:t>1.02 (0.99–1.05)</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0.138</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a:t>
                      </a:r>
                    </a:p>
                  </a:txBody>
                  <a:tcPr marL="82101" marR="82101" marT="41050" marB="4105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357410317"/>
                  </a:ext>
                </a:extLst>
              </a:tr>
              <a:tr h="300839">
                <a:tc>
                  <a:txBody>
                    <a:bodyPr/>
                    <a:lstStyle/>
                    <a:p>
                      <a:r>
                        <a:rPr lang="en-GB" sz="1100" b="1" noProof="0" dirty="0">
                          <a:solidFill>
                            <a:srgbClr val="003A52"/>
                          </a:solidFill>
                          <a:latin typeface="Constantia" panose="02030602050306030303" pitchFamily="18" charset="0"/>
                        </a:rPr>
                        <a:t>Diabetes (baseline)</a:t>
                      </a:r>
                    </a:p>
                  </a:txBody>
                  <a:tcPr marL="82101" marR="82101" marT="41050" marB="41050" anchor="ctr">
                    <a:lnL>
                      <a:noFill/>
                    </a:lnL>
                    <a:lnR>
                      <a:noFill/>
                    </a:lnR>
                    <a:lnT>
                      <a:noFill/>
                    </a:lnT>
                    <a:lnB>
                      <a:noFill/>
                    </a:lnB>
                    <a:solidFill>
                      <a:srgbClr val="E7E9FB"/>
                    </a:solidFill>
                  </a:tcPr>
                </a:tc>
                <a:tc>
                  <a:txBody>
                    <a:bodyPr/>
                    <a:lstStyle/>
                    <a:p>
                      <a:r>
                        <a:rPr lang="it-IT" sz="1100" dirty="0">
                          <a:solidFill>
                            <a:srgbClr val="003A52"/>
                          </a:solidFill>
                          <a:latin typeface="Constantia" panose="02030602050306030303" pitchFamily="18" charset="0"/>
                        </a:rPr>
                        <a:t>2.15 (1.60–2.89)</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&lt;0.001</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1.82 (1.30–2.54)</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b="1" dirty="0">
                          <a:solidFill>
                            <a:srgbClr val="003A52"/>
                          </a:solidFill>
                          <a:latin typeface="Constantia" panose="02030602050306030303" pitchFamily="18" charset="0"/>
                        </a:rPr>
                        <a:t>&lt;0.0001</a:t>
                      </a:r>
                    </a:p>
                  </a:txBody>
                  <a:tcPr marL="82101" marR="82101" marT="41050" marB="4105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230508794"/>
                  </a:ext>
                </a:extLst>
              </a:tr>
              <a:tr h="300839">
                <a:tc>
                  <a:txBody>
                    <a:bodyPr/>
                    <a:lstStyle/>
                    <a:p>
                      <a:r>
                        <a:rPr lang="en-GB" sz="1100" b="1" noProof="0" dirty="0">
                          <a:solidFill>
                            <a:srgbClr val="003A52"/>
                          </a:solidFill>
                          <a:latin typeface="Constantia" panose="02030602050306030303" pitchFamily="18" charset="0"/>
                        </a:rPr>
                        <a:t>Hypertension</a:t>
                      </a:r>
                    </a:p>
                  </a:txBody>
                  <a:tcPr marL="82101" marR="82101" marT="41050" marB="41050" anchor="ctr">
                    <a:lnL>
                      <a:noFill/>
                    </a:lnL>
                    <a:lnR>
                      <a:noFill/>
                    </a:lnR>
                    <a:lnT>
                      <a:noFill/>
                    </a:lnT>
                    <a:lnB>
                      <a:noFill/>
                    </a:lnB>
                    <a:solidFill>
                      <a:srgbClr val="E7E9FB"/>
                    </a:solidFill>
                  </a:tcPr>
                </a:tc>
                <a:tc>
                  <a:txBody>
                    <a:bodyPr/>
                    <a:lstStyle/>
                    <a:p>
                      <a:r>
                        <a:rPr lang="it-IT" sz="1100" dirty="0">
                          <a:solidFill>
                            <a:srgbClr val="003A52"/>
                          </a:solidFill>
                          <a:latin typeface="Constantia" panose="02030602050306030303" pitchFamily="18" charset="0"/>
                        </a:rPr>
                        <a:t>1.48 (1.10–1.98)</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0.009</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1.21 (0.88–1.66)</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a:solidFill>
                            <a:srgbClr val="003A52"/>
                          </a:solidFill>
                          <a:latin typeface="Constantia" panose="02030602050306030303" pitchFamily="18" charset="0"/>
                        </a:rPr>
                        <a:t>0.234</a:t>
                      </a:r>
                    </a:p>
                  </a:txBody>
                  <a:tcPr marL="82101" marR="82101" marT="41050" marB="4105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12247469"/>
                  </a:ext>
                </a:extLst>
              </a:tr>
              <a:tr h="300839">
                <a:tc>
                  <a:txBody>
                    <a:bodyPr/>
                    <a:lstStyle/>
                    <a:p>
                      <a:r>
                        <a:rPr lang="en-GB" sz="1100" b="1" noProof="0" dirty="0">
                          <a:solidFill>
                            <a:srgbClr val="003A52"/>
                          </a:solidFill>
                          <a:latin typeface="Constantia" panose="02030602050306030303" pitchFamily="18" charset="0"/>
                        </a:rPr>
                        <a:t>Dyslipidemia</a:t>
                      </a:r>
                    </a:p>
                  </a:txBody>
                  <a:tcPr marL="82101" marR="82101" marT="41050" marB="41050" anchor="ctr">
                    <a:lnL>
                      <a:noFill/>
                    </a:lnL>
                    <a:lnR>
                      <a:noFill/>
                    </a:lnR>
                    <a:lnT>
                      <a:noFill/>
                    </a:lnT>
                    <a:lnB>
                      <a:noFill/>
                    </a:lnB>
                    <a:solidFill>
                      <a:srgbClr val="E7E9FB"/>
                    </a:solidFill>
                  </a:tcPr>
                </a:tc>
                <a:tc>
                  <a:txBody>
                    <a:bodyPr/>
                    <a:lstStyle/>
                    <a:p>
                      <a:r>
                        <a:rPr lang="it-IT" sz="1100" dirty="0">
                          <a:solidFill>
                            <a:srgbClr val="003A52"/>
                          </a:solidFill>
                          <a:latin typeface="Constantia" panose="02030602050306030303" pitchFamily="18" charset="0"/>
                        </a:rPr>
                        <a:t>1.22 (0.90–1.64)</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0.192</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a:t>
                      </a:r>
                    </a:p>
                  </a:txBody>
                  <a:tcPr marL="82101" marR="82101" marT="41050" marB="4105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878330433"/>
                  </a:ext>
                </a:extLst>
              </a:tr>
              <a:tr h="358898">
                <a:tc>
                  <a:txBody>
                    <a:bodyPr/>
                    <a:lstStyle/>
                    <a:p>
                      <a:r>
                        <a:rPr lang="en-GB" sz="1100" b="1" noProof="0" dirty="0">
                          <a:solidFill>
                            <a:srgbClr val="003A52"/>
                          </a:solidFill>
                          <a:latin typeface="Constantia" panose="02030602050306030303" pitchFamily="18" charset="0"/>
                        </a:rPr>
                        <a:t>≥3 CMRFs (Cluster III–IV)</a:t>
                      </a:r>
                    </a:p>
                  </a:txBody>
                  <a:tcPr marL="82101" marR="82101" marT="41050" marB="41050" anchor="ctr">
                    <a:lnL>
                      <a:noFill/>
                    </a:lnL>
                    <a:lnR>
                      <a:noFill/>
                    </a:lnR>
                    <a:lnT>
                      <a:noFill/>
                    </a:lnT>
                    <a:lnB>
                      <a:noFill/>
                    </a:lnB>
                    <a:solidFill>
                      <a:srgbClr val="E7E9FB"/>
                    </a:solidFill>
                  </a:tcPr>
                </a:tc>
                <a:tc>
                  <a:txBody>
                    <a:bodyPr/>
                    <a:lstStyle/>
                    <a:p>
                      <a:r>
                        <a:rPr lang="it-IT" sz="1100" dirty="0">
                          <a:solidFill>
                            <a:srgbClr val="003A52"/>
                          </a:solidFill>
                          <a:latin typeface="Constantia" panose="02030602050306030303" pitchFamily="18" charset="0"/>
                        </a:rPr>
                        <a:t>2.72 (1.98–3.75)</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&lt;0.001</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2.05 (1.42–2.96)</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b="1" dirty="0">
                          <a:solidFill>
                            <a:srgbClr val="003A52"/>
                          </a:solidFill>
                          <a:latin typeface="Constantia" panose="02030602050306030303" pitchFamily="18" charset="0"/>
                        </a:rPr>
                        <a:t>&lt;0.0001</a:t>
                      </a:r>
                    </a:p>
                  </a:txBody>
                  <a:tcPr marL="82101" marR="82101" marT="41050" marB="4105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4257826911"/>
                  </a:ext>
                </a:extLst>
              </a:tr>
              <a:tr h="300839">
                <a:tc>
                  <a:txBody>
                    <a:bodyPr/>
                    <a:lstStyle/>
                    <a:p>
                      <a:r>
                        <a:rPr lang="en-GB" sz="1100" b="1" noProof="0" dirty="0">
                          <a:solidFill>
                            <a:srgbClr val="003A52"/>
                          </a:solidFill>
                          <a:latin typeface="Constantia" panose="02030602050306030303" pitchFamily="18" charset="0"/>
                        </a:rPr>
                        <a:t>LSM (kPa)</a:t>
                      </a:r>
                    </a:p>
                  </a:txBody>
                  <a:tcPr marL="82101" marR="82101" marT="41050" marB="41050" anchor="ctr">
                    <a:lnL>
                      <a:noFill/>
                    </a:lnL>
                    <a:lnR>
                      <a:noFill/>
                    </a:lnR>
                    <a:lnT>
                      <a:noFill/>
                    </a:lnT>
                    <a:lnB>
                      <a:noFill/>
                    </a:lnB>
                    <a:solidFill>
                      <a:srgbClr val="E7E9FB"/>
                    </a:solidFill>
                  </a:tcPr>
                </a:tc>
                <a:tc>
                  <a:txBody>
                    <a:bodyPr/>
                    <a:lstStyle/>
                    <a:p>
                      <a:r>
                        <a:rPr lang="it-IT" sz="1100" dirty="0">
                          <a:solidFill>
                            <a:srgbClr val="003A52"/>
                          </a:solidFill>
                          <a:latin typeface="Constantia" panose="02030602050306030303" pitchFamily="18" charset="0"/>
                        </a:rPr>
                        <a:t>1.08 (1.05–1.11)</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&lt;0.001</a:t>
                      </a:r>
                    </a:p>
                  </a:txBody>
                  <a:tcPr marL="82101" marR="82101" marT="41050" marB="41050" anchor="ctr">
                    <a:lnL>
                      <a:noFill/>
                    </a:lnL>
                    <a:lnR>
                      <a:noFill/>
                    </a:lnR>
                    <a:lnT>
                      <a:noFill/>
                    </a:lnT>
                    <a:lnB>
                      <a:noFill/>
                    </a:lnB>
                    <a:solidFill>
                      <a:schemeClr val="accent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a:ln>
                            <a:noFill/>
                          </a:ln>
                          <a:solidFill>
                            <a:srgbClr val="003A52"/>
                          </a:solidFill>
                          <a:effectLst/>
                          <a:uLnTx/>
                          <a:uFillTx/>
                          <a:latin typeface="Constantia" panose="02030602050306030303" pitchFamily="18" charset="0"/>
                          <a:ea typeface="+mn-ea"/>
                          <a:cs typeface="+mn-cs"/>
                        </a:rPr>
                        <a:t>—</a:t>
                      </a:r>
                      <a:endParaRPr kumimoji="0" lang="it-IT" sz="1100" b="0" i="0" u="none" strike="noStrike" kern="1200" cap="none" spc="0" normalizeH="0" baseline="0" noProof="0" dirty="0">
                        <a:ln>
                          <a:noFill/>
                        </a:ln>
                        <a:solidFill>
                          <a:srgbClr val="003A52"/>
                        </a:solidFill>
                        <a:effectLst/>
                        <a:uLnTx/>
                        <a:uFillTx/>
                        <a:latin typeface="Constantia" panose="02030602050306030303" pitchFamily="18" charset="0"/>
                        <a:ea typeface="+mn-ea"/>
                        <a:cs typeface="+mn-cs"/>
                      </a:endParaRPr>
                    </a:p>
                  </a:txBody>
                  <a:tcPr marL="82101" marR="82101" marT="41050" marB="41050" anchor="ctr">
                    <a:lnL>
                      <a:noFill/>
                    </a:lnL>
                    <a:lnR>
                      <a:noFill/>
                    </a:lnR>
                    <a:lnT>
                      <a:noFill/>
                    </a:lnT>
                    <a:lnB>
                      <a:noFill/>
                    </a:lnB>
                    <a:solidFill>
                      <a:schemeClr val="accent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dirty="0">
                          <a:solidFill>
                            <a:srgbClr val="003A52"/>
                          </a:solidFill>
                          <a:latin typeface="Constantia" panose="02030602050306030303" pitchFamily="18" charset="0"/>
                        </a:rPr>
                        <a:t>—</a:t>
                      </a:r>
                    </a:p>
                  </a:txBody>
                  <a:tcPr marL="82101" marR="82101" marT="41050" marB="4105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51794228"/>
                  </a:ext>
                </a:extLst>
              </a:tr>
              <a:tr h="300839">
                <a:tc>
                  <a:txBody>
                    <a:bodyPr/>
                    <a:lstStyle/>
                    <a:p>
                      <a:r>
                        <a:rPr lang="en-GB" sz="1100" b="1" noProof="0" dirty="0">
                          <a:solidFill>
                            <a:srgbClr val="003A52"/>
                          </a:solidFill>
                          <a:latin typeface="Symbol" pitchFamily="2" charset="2"/>
                        </a:rPr>
                        <a:t>D</a:t>
                      </a:r>
                      <a:r>
                        <a:rPr lang="en-GB" sz="1100" b="1" noProof="0" dirty="0">
                          <a:solidFill>
                            <a:srgbClr val="003A52"/>
                          </a:solidFill>
                          <a:latin typeface="Constantia" panose="02030602050306030303" pitchFamily="18" charset="0"/>
                        </a:rPr>
                        <a:t>LSM</a:t>
                      </a:r>
                      <a:r>
                        <a:rPr lang="en-GB" sz="1050" b="1" baseline="30000" noProof="0" dirty="0">
                          <a:solidFill>
                            <a:srgbClr val="003A52"/>
                          </a:solidFill>
                          <a:latin typeface="Constantia" panose="02030602050306030303" pitchFamily="18" charset="0"/>
                        </a:rPr>
                        <a:t># </a:t>
                      </a:r>
                      <a:endParaRPr lang="en-GB" sz="1100" b="1" baseline="30000" noProof="0" dirty="0">
                        <a:solidFill>
                          <a:srgbClr val="003A52"/>
                        </a:solidFill>
                        <a:latin typeface="Constantia" panose="02030602050306030303" pitchFamily="18" charset="0"/>
                      </a:endParaRPr>
                    </a:p>
                  </a:txBody>
                  <a:tcPr marL="82101" marR="82101" marT="41050" marB="41050" anchor="ctr">
                    <a:lnL>
                      <a:noFill/>
                    </a:lnL>
                    <a:lnR>
                      <a:noFill/>
                    </a:lnR>
                    <a:lnT>
                      <a:noFill/>
                    </a:lnT>
                    <a:lnB>
                      <a:noFill/>
                    </a:lnB>
                    <a:solidFill>
                      <a:srgbClr val="E7E9FB"/>
                    </a:solidFill>
                  </a:tcPr>
                </a:tc>
                <a:tc>
                  <a:txBody>
                    <a:bodyPr/>
                    <a:lstStyle/>
                    <a:p>
                      <a:r>
                        <a:rPr lang="it-IT" sz="1100" dirty="0">
                          <a:solidFill>
                            <a:srgbClr val="003A52"/>
                          </a:solidFill>
                          <a:latin typeface="Constantia" panose="02030602050306030303" pitchFamily="18" charset="0"/>
                        </a:rPr>
                        <a:t>1.21 (1.03-1.71)</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&lt; 0.001</a:t>
                      </a:r>
                    </a:p>
                  </a:txBody>
                  <a:tcPr marL="82101" marR="82101" marT="41050" marB="41050" anchor="ctr">
                    <a:lnL>
                      <a:noFill/>
                    </a:lnL>
                    <a:lnR>
                      <a:noFill/>
                    </a:lnR>
                    <a:lnT>
                      <a:noFill/>
                    </a:lnT>
                    <a:lnB>
                      <a:noFill/>
                    </a:lnB>
                    <a:solidFill>
                      <a:schemeClr val="accent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dirty="0">
                          <a:ln>
                            <a:noFill/>
                          </a:ln>
                          <a:solidFill>
                            <a:srgbClr val="003A52"/>
                          </a:solidFill>
                          <a:effectLst/>
                          <a:uLnTx/>
                          <a:uFillTx/>
                          <a:latin typeface="Constantia" panose="02030602050306030303" pitchFamily="18" charset="0"/>
                          <a:ea typeface="+mn-ea"/>
                          <a:cs typeface="+mn-cs"/>
                        </a:rPr>
                        <a:t>—</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dirty="0">
                          <a:solidFill>
                            <a:srgbClr val="003A52"/>
                          </a:solidFill>
                          <a:latin typeface="Constantia" panose="02030602050306030303" pitchFamily="18" charset="0"/>
                        </a:rPr>
                        <a:t>—</a:t>
                      </a:r>
                    </a:p>
                  </a:txBody>
                  <a:tcPr marL="82101" marR="82101" marT="41050" marB="4105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4206340010"/>
                  </a:ext>
                </a:extLst>
              </a:tr>
              <a:tr h="357609">
                <a:tc>
                  <a:txBody>
                    <a:bodyPr/>
                    <a:lstStyle/>
                    <a:p>
                      <a:r>
                        <a:rPr lang="en-GB" sz="1100" b="1" noProof="0" dirty="0">
                          <a:solidFill>
                            <a:srgbClr val="003A52"/>
                          </a:solidFill>
                          <a:latin typeface="Constantia" panose="02030602050306030303" pitchFamily="18" charset="0"/>
                        </a:rPr>
                        <a:t>ALT (U/l)</a:t>
                      </a:r>
                    </a:p>
                  </a:txBody>
                  <a:tcPr marL="82101" marR="82101" marT="41050" marB="41050" anchor="ctr">
                    <a:lnL>
                      <a:noFill/>
                    </a:lnL>
                    <a:lnR>
                      <a:noFill/>
                    </a:lnR>
                    <a:lnT>
                      <a:noFill/>
                    </a:lnT>
                    <a:lnB>
                      <a:noFill/>
                    </a:lnB>
                    <a:solidFill>
                      <a:srgbClr val="E7E9FB"/>
                    </a:solidFill>
                  </a:tcPr>
                </a:tc>
                <a:tc>
                  <a:txBody>
                    <a:bodyPr/>
                    <a:lstStyle/>
                    <a:p>
                      <a:r>
                        <a:rPr lang="it-IT" sz="1100" dirty="0">
                          <a:solidFill>
                            <a:srgbClr val="003A52"/>
                          </a:solidFill>
                          <a:latin typeface="Constantia" panose="02030602050306030303" pitchFamily="18" charset="0"/>
                        </a:rPr>
                        <a:t>1.01 (1.00–1.02)</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a:solidFill>
                            <a:srgbClr val="003A52"/>
                          </a:solidFill>
                          <a:latin typeface="Constantia" panose="02030602050306030303" pitchFamily="18" charset="0"/>
                        </a:rPr>
                        <a:t>0.031</a:t>
                      </a:r>
                    </a:p>
                  </a:txBody>
                  <a:tcPr marL="82101" marR="82101" marT="41050" marB="41050" anchor="ctr">
                    <a:lnL>
                      <a:noFill/>
                    </a:lnL>
                    <a:lnR>
                      <a:noFill/>
                    </a:lnR>
                    <a:lnT>
                      <a:noFill/>
                    </a:lnT>
                    <a:lnB>
                      <a:noFill/>
                    </a:lnB>
                    <a:solidFill>
                      <a:schemeClr val="accent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a:ln>
                            <a:noFill/>
                          </a:ln>
                          <a:solidFill>
                            <a:srgbClr val="003A52"/>
                          </a:solidFill>
                          <a:effectLst/>
                          <a:uLnTx/>
                          <a:uFillTx/>
                          <a:latin typeface="Constantia" panose="02030602050306030303" pitchFamily="18" charset="0"/>
                          <a:ea typeface="+mn-ea"/>
                          <a:cs typeface="+mn-cs"/>
                        </a:rPr>
                        <a:t>—</a:t>
                      </a:r>
                      <a:endParaRPr kumimoji="0" lang="it-IT" sz="1100" b="0" i="0" u="none" strike="noStrike" kern="1200" cap="none" spc="0" normalizeH="0" baseline="0" noProof="0" dirty="0">
                        <a:ln>
                          <a:noFill/>
                        </a:ln>
                        <a:solidFill>
                          <a:srgbClr val="003A52"/>
                        </a:solidFill>
                        <a:effectLst/>
                        <a:uLnTx/>
                        <a:uFillTx/>
                        <a:latin typeface="Constantia" panose="02030602050306030303" pitchFamily="18" charset="0"/>
                        <a:ea typeface="+mn-ea"/>
                        <a:cs typeface="+mn-cs"/>
                      </a:endParaRPr>
                    </a:p>
                  </a:txBody>
                  <a:tcPr marL="82101" marR="82101" marT="41050" marB="41050" anchor="ctr">
                    <a:lnL>
                      <a:noFill/>
                    </a:lnL>
                    <a:lnR>
                      <a:noFill/>
                    </a:lnR>
                    <a:lnT>
                      <a:noFill/>
                    </a:lnT>
                    <a:lnB>
                      <a:noFill/>
                    </a:lnB>
                    <a:solidFill>
                      <a:schemeClr val="accent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dirty="0">
                          <a:ln>
                            <a:noFill/>
                          </a:ln>
                          <a:solidFill>
                            <a:srgbClr val="003A52"/>
                          </a:solidFill>
                          <a:effectLst/>
                          <a:uLnTx/>
                          <a:uFillTx/>
                          <a:latin typeface="Constantia" panose="02030602050306030303" pitchFamily="18" charset="0"/>
                          <a:ea typeface="+mn-ea"/>
                          <a:cs typeface="+mn-cs"/>
                        </a:rPr>
                        <a:t>—</a:t>
                      </a:r>
                    </a:p>
                  </a:txBody>
                  <a:tcPr marL="82101" marR="82101" marT="41050" marB="4105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2082649176"/>
                  </a:ext>
                </a:extLst>
              </a:tr>
              <a:tr h="300839">
                <a:tc>
                  <a:txBody>
                    <a:bodyPr/>
                    <a:lstStyle/>
                    <a:p>
                      <a:r>
                        <a:rPr lang="en-GB" sz="1100" b="1" noProof="0" dirty="0">
                          <a:solidFill>
                            <a:srgbClr val="003A52"/>
                          </a:solidFill>
                          <a:latin typeface="Constantia" panose="02030602050306030303" pitchFamily="18" charset="0"/>
                        </a:rPr>
                        <a:t>CRP (mg/L)</a:t>
                      </a:r>
                    </a:p>
                  </a:txBody>
                  <a:tcPr marL="82101" marR="82101" marT="41050" marB="41050" anchor="ctr">
                    <a:lnL>
                      <a:noFill/>
                    </a:lnL>
                    <a:lnR>
                      <a:noFill/>
                    </a:lnR>
                    <a:lnT>
                      <a:noFill/>
                    </a:lnT>
                    <a:lnB>
                      <a:noFill/>
                    </a:lnB>
                    <a:solidFill>
                      <a:srgbClr val="E7E9FB"/>
                    </a:solidFill>
                  </a:tcPr>
                </a:tc>
                <a:tc>
                  <a:txBody>
                    <a:bodyPr/>
                    <a:lstStyle/>
                    <a:p>
                      <a:r>
                        <a:rPr lang="it-IT" sz="1100" dirty="0">
                          <a:solidFill>
                            <a:srgbClr val="003A52"/>
                          </a:solidFill>
                          <a:latin typeface="Constantia" panose="02030602050306030303" pitchFamily="18" charset="0"/>
                        </a:rPr>
                        <a:t>1.06 (1.03–1.09)</a:t>
                      </a:r>
                    </a:p>
                  </a:txBody>
                  <a:tcPr marL="82101" marR="82101" marT="41050" marB="41050" anchor="ctr">
                    <a:lnL>
                      <a:noFill/>
                    </a:lnL>
                    <a:lnR>
                      <a:noFill/>
                    </a:lnR>
                    <a:lnT>
                      <a:noFill/>
                    </a:lnT>
                    <a:lnB>
                      <a:noFill/>
                    </a:lnB>
                    <a:solidFill>
                      <a:schemeClr val="accent2">
                        <a:lumMod val="20000"/>
                        <a:lumOff val="80000"/>
                      </a:schemeClr>
                    </a:solidFill>
                  </a:tcPr>
                </a:tc>
                <a:tc>
                  <a:txBody>
                    <a:bodyPr/>
                    <a:lstStyle/>
                    <a:p>
                      <a:r>
                        <a:rPr lang="it-IT" sz="1100">
                          <a:solidFill>
                            <a:srgbClr val="003A52"/>
                          </a:solidFill>
                          <a:latin typeface="Constantia" panose="02030602050306030303" pitchFamily="18" charset="0"/>
                        </a:rPr>
                        <a:t>&lt;0.001</a:t>
                      </a:r>
                    </a:p>
                  </a:txBody>
                  <a:tcPr marL="82101" marR="82101" marT="41050" marB="41050" anchor="ctr">
                    <a:lnL>
                      <a:noFill/>
                    </a:lnL>
                    <a:lnR>
                      <a:noFill/>
                    </a:lnR>
                    <a:lnT>
                      <a:noFill/>
                    </a:lnT>
                    <a:lnB>
                      <a:noFill/>
                    </a:lnB>
                    <a:solidFill>
                      <a:schemeClr val="accent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a:ln>
                            <a:noFill/>
                          </a:ln>
                          <a:solidFill>
                            <a:srgbClr val="003A52"/>
                          </a:solidFill>
                          <a:effectLst/>
                          <a:uLnTx/>
                          <a:uFillTx/>
                          <a:latin typeface="Constantia" panose="02030602050306030303" pitchFamily="18" charset="0"/>
                          <a:ea typeface="+mn-ea"/>
                          <a:cs typeface="+mn-cs"/>
                        </a:rPr>
                        <a:t>—</a:t>
                      </a:r>
                      <a:endParaRPr kumimoji="0" lang="it-IT" sz="1100" b="0" i="0" u="none" strike="noStrike" kern="1200" cap="none" spc="0" normalizeH="0" baseline="0" noProof="0" dirty="0">
                        <a:ln>
                          <a:noFill/>
                        </a:ln>
                        <a:solidFill>
                          <a:srgbClr val="003A52"/>
                        </a:solidFill>
                        <a:effectLst/>
                        <a:uLnTx/>
                        <a:uFillTx/>
                        <a:latin typeface="Constantia" panose="02030602050306030303" pitchFamily="18" charset="0"/>
                        <a:ea typeface="+mn-ea"/>
                        <a:cs typeface="+mn-cs"/>
                      </a:endParaRPr>
                    </a:p>
                  </a:txBody>
                  <a:tcPr marL="82101" marR="82101" marT="41050" marB="41050" anchor="ctr">
                    <a:lnL>
                      <a:noFill/>
                    </a:lnL>
                    <a:lnR>
                      <a:noFill/>
                    </a:lnR>
                    <a:lnT>
                      <a:noFill/>
                    </a:lnT>
                    <a:lnB>
                      <a:noFill/>
                    </a:lnB>
                    <a:solidFill>
                      <a:schemeClr val="accent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100" b="0" i="0" u="none" strike="noStrike" kern="1200" cap="none" spc="0" normalizeH="0" baseline="0" noProof="0" dirty="0">
                          <a:ln>
                            <a:noFill/>
                          </a:ln>
                          <a:solidFill>
                            <a:srgbClr val="003A52"/>
                          </a:solidFill>
                          <a:effectLst/>
                          <a:uLnTx/>
                          <a:uFillTx/>
                          <a:latin typeface="Constantia" panose="02030602050306030303" pitchFamily="18" charset="0"/>
                          <a:ea typeface="+mn-ea"/>
                          <a:cs typeface="+mn-cs"/>
                        </a:rPr>
                        <a:t>—</a:t>
                      </a:r>
                    </a:p>
                  </a:txBody>
                  <a:tcPr marL="82101" marR="82101" marT="41050" marB="41050" anchor="ctr">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445068666"/>
                  </a:ext>
                </a:extLst>
              </a:tr>
            </a:tbl>
          </a:graphicData>
        </a:graphic>
      </p:graphicFrame>
      <p:sp>
        <p:nvSpPr>
          <p:cNvPr id="17" name="Rettangolo con angoli arrotondati 16">
            <a:extLst>
              <a:ext uri="{FF2B5EF4-FFF2-40B4-BE49-F238E27FC236}">
                <a16:creationId xmlns:a16="http://schemas.microsoft.com/office/drawing/2014/main" id="{D9D7939A-677D-0702-F25F-639AC190784C}"/>
              </a:ext>
            </a:extLst>
          </p:cNvPr>
          <p:cNvSpPr/>
          <p:nvPr/>
        </p:nvSpPr>
        <p:spPr>
          <a:xfrm>
            <a:off x="368300" y="3590474"/>
            <a:ext cx="11455400" cy="324753"/>
          </a:xfrm>
          <a:prstGeom prst="roundRect">
            <a:avLst/>
          </a:prstGeom>
          <a:noFill/>
          <a:ln w="19050">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con angoli arrotondati 17">
            <a:extLst>
              <a:ext uri="{FF2B5EF4-FFF2-40B4-BE49-F238E27FC236}">
                <a16:creationId xmlns:a16="http://schemas.microsoft.com/office/drawing/2014/main" id="{FBE4E345-5295-46AE-A064-949E2C3D724D}"/>
              </a:ext>
            </a:extLst>
          </p:cNvPr>
          <p:cNvSpPr/>
          <p:nvPr/>
        </p:nvSpPr>
        <p:spPr>
          <a:xfrm>
            <a:off x="368300" y="4477930"/>
            <a:ext cx="11455400" cy="324753"/>
          </a:xfrm>
          <a:prstGeom prst="roundRect">
            <a:avLst/>
          </a:prstGeom>
          <a:noFill/>
          <a:ln w="19050">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Rettangolo 18">
            <a:extLst>
              <a:ext uri="{FF2B5EF4-FFF2-40B4-BE49-F238E27FC236}">
                <a16:creationId xmlns:a16="http://schemas.microsoft.com/office/drawing/2014/main" id="{0BC42158-FA15-B7E0-2599-338D13D0E87A}"/>
              </a:ext>
            </a:extLst>
          </p:cNvPr>
          <p:cNvSpPr/>
          <p:nvPr/>
        </p:nvSpPr>
        <p:spPr>
          <a:xfrm>
            <a:off x="174000" y="1760612"/>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asellaDiTesto 19">
            <a:extLst>
              <a:ext uri="{FF2B5EF4-FFF2-40B4-BE49-F238E27FC236}">
                <a16:creationId xmlns:a16="http://schemas.microsoft.com/office/drawing/2014/main" id="{BBCACF4E-9DDF-7DA9-40F6-B91079DCE1F3}"/>
              </a:ext>
            </a:extLst>
          </p:cNvPr>
          <p:cNvSpPr txBox="1"/>
          <p:nvPr/>
        </p:nvSpPr>
        <p:spPr>
          <a:xfrm>
            <a:off x="2021939" y="1262488"/>
            <a:ext cx="8890662"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Cumulative </a:t>
            </a:r>
            <a:r>
              <a:rPr lang="en-GB" sz="2400" b="1" dirty="0">
                <a:solidFill>
                  <a:srgbClr val="DA3EA6"/>
                </a:solidFill>
                <a:effectLst/>
                <a:latin typeface="Constantia" panose="02030602050306030303" pitchFamily="18" charset="0"/>
                <a:ea typeface="Times New Roman" panose="02020603050405020304" pitchFamily="18" charset="0"/>
              </a:rPr>
              <a:t>Metabolic </a:t>
            </a:r>
            <a:r>
              <a:rPr lang="en-GB" sz="2400" b="1" dirty="0">
                <a:solidFill>
                  <a:srgbClr val="DA3EA6"/>
                </a:solidFill>
                <a:latin typeface="Constantia" panose="02030602050306030303" pitchFamily="18" charset="0"/>
                <a:ea typeface="Times New Roman" panose="02020603050405020304" pitchFamily="18" charset="0"/>
              </a:rPr>
              <a:t>B</a:t>
            </a:r>
            <a:r>
              <a:rPr lang="en-GB" sz="2400" b="1" dirty="0">
                <a:solidFill>
                  <a:srgbClr val="DA3EA6"/>
                </a:solidFill>
                <a:effectLst/>
                <a:latin typeface="Constantia" panose="02030602050306030303" pitchFamily="18" charset="0"/>
                <a:ea typeface="Times New Roman" panose="02020603050405020304" pitchFamily="18" charset="0"/>
              </a:rPr>
              <a:t>urden  </a:t>
            </a:r>
            <a:r>
              <a:rPr lang="en-GB" sz="2400" b="1" dirty="0">
                <a:solidFill>
                  <a:srgbClr val="003A52"/>
                </a:solidFill>
                <a:latin typeface="Constantia" panose="02030602050306030303" pitchFamily="18" charset="0"/>
                <a:ea typeface="Times New Roman" panose="02020603050405020304" pitchFamily="18" charset="0"/>
              </a:rPr>
              <a:t>and HCC occurrence</a:t>
            </a:r>
            <a:endParaRPr lang="en-GB" sz="2400" dirty="0">
              <a:solidFill>
                <a:srgbClr val="003A52"/>
              </a:solidFill>
              <a:effectLst/>
              <a:latin typeface="Constantia" panose="02030602050306030303" pitchFamily="18" charset="0"/>
              <a:ea typeface="Times New Roman" panose="02020603050405020304" pitchFamily="18" charset="0"/>
            </a:endParaRPr>
          </a:p>
        </p:txBody>
      </p:sp>
      <p:sp>
        <p:nvSpPr>
          <p:cNvPr id="21" name="CasellaDiTesto 20">
            <a:extLst>
              <a:ext uri="{FF2B5EF4-FFF2-40B4-BE49-F238E27FC236}">
                <a16:creationId xmlns:a16="http://schemas.microsoft.com/office/drawing/2014/main" id="{C7D98850-7D84-2FAB-050F-3C5358D7B120}"/>
              </a:ext>
            </a:extLst>
          </p:cNvPr>
          <p:cNvSpPr txBox="1"/>
          <p:nvPr/>
        </p:nvSpPr>
        <p:spPr>
          <a:xfrm>
            <a:off x="1770985" y="1860195"/>
            <a:ext cx="8890662" cy="369332"/>
          </a:xfrm>
          <a:prstGeom prst="rect">
            <a:avLst/>
          </a:prstGeom>
          <a:noFill/>
        </p:spPr>
        <p:txBody>
          <a:bodyPr wrap="square">
            <a:spAutoFit/>
          </a:bodyPr>
          <a:lstStyle/>
          <a:p>
            <a:pPr algn="ctr">
              <a:tabLst>
                <a:tab pos="1231265" algn="l"/>
              </a:tabLst>
            </a:pPr>
            <a:r>
              <a:rPr lang="en-GB" b="1" dirty="0">
                <a:solidFill>
                  <a:srgbClr val="003A52"/>
                </a:solidFill>
                <a:latin typeface="Constantia" panose="02030602050306030303" pitchFamily="18" charset="0"/>
                <a:ea typeface="Times New Roman" panose="02020603050405020304" pitchFamily="18" charset="0"/>
              </a:rPr>
              <a:t>Anthropo-demo-clinical variables associated with</a:t>
            </a:r>
            <a:r>
              <a:rPr lang="en-GB" b="1" dirty="0">
                <a:solidFill>
                  <a:srgbClr val="003A52"/>
                </a:solidFill>
                <a:effectLst/>
                <a:latin typeface="Constantia" panose="02030602050306030303" pitchFamily="18" charset="0"/>
                <a:ea typeface="Times New Roman" panose="02020603050405020304" pitchFamily="18" charset="0"/>
              </a:rPr>
              <a:t> </a:t>
            </a:r>
            <a:r>
              <a:rPr lang="en-GB" b="1" dirty="0">
                <a:solidFill>
                  <a:srgbClr val="DA3EA6"/>
                </a:solidFill>
                <a:effectLst/>
                <a:latin typeface="Constantia" panose="02030602050306030303" pitchFamily="18" charset="0"/>
                <a:ea typeface="Times New Roman" panose="02020603050405020304" pitchFamily="18" charset="0"/>
              </a:rPr>
              <a:t>HCC</a:t>
            </a:r>
            <a:endParaRPr lang="en-GB" dirty="0">
              <a:solidFill>
                <a:srgbClr val="DA3EA6"/>
              </a:solidFill>
              <a:effectLst/>
              <a:latin typeface="Constantia" panose="02030602050306030303" pitchFamily="18" charset="0"/>
              <a:ea typeface="Times New Roman" panose="02020603050405020304" pitchFamily="18" charset="0"/>
            </a:endParaRPr>
          </a:p>
        </p:txBody>
      </p:sp>
      <p:sp>
        <p:nvSpPr>
          <p:cNvPr id="23" name="CasellaDiTesto 22">
            <a:extLst>
              <a:ext uri="{FF2B5EF4-FFF2-40B4-BE49-F238E27FC236}">
                <a16:creationId xmlns:a16="http://schemas.microsoft.com/office/drawing/2014/main" id="{9A980F97-E1FB-A624-7590-449F63E4AE39}"/>
              </a:ext>
            </a:extLst>
          </p:cNvPr>
          <p:cNvSpPr txBox="1"/>
          <p:nvPr/>
        </p:nvSpPr>
        <p:spPr>
          <a:xfrm>
            <a:off x="368300" y="6153918"/>
            <a:ext cx="11963400" cy="407804"/>
          </a:xfrm>
          <a:prstGeom prst="rect">
            <a:avLst/>
          </a:prstGeom>
          <a:noFill/>
        </p:spPr>
        <p:txBody>
          <a:bodyPr wrap="square">
            <a:spAutoFit/>
          </a:bodyPr>
          <a:lstStyle/>
          <a:p>
            <a:pPr algn="just">
              <a:lnSpc>
                <a:spcPct val="115000"/>
              </a:lnSpc>
              <a:spcBef>
                <a:spcPts val="600"/>
              </a:spcBef>
            </a:pPr>
            <a:r>
              <a:rPr lang="en-US" sz="1000" dirty="0">
                <a:solidFill>
                  <a:srgbClr val="003A52"/>
                </a:solidFill>
                <a:effectLst/>
                <a:latin typeface="Constantia" panose="02030602050306030303" pitchFamily="18" charset="0"/>
                <a:ea typeface="Times New Roman" panose="02020603050405020304" pitchFamily="18" charset="0"/>
              </a:rPr>
              <a:t> </a:t>
            </a:r>
            <a:endParaRPr lang="it-IT" sz="1100" dirty="0">
              <a:solidFill>
                <a:srgbClr val="003A52"/>
              </a:solidFill>
              <a:effectLst/>
              <a:latin typeface="Constantia" panose="02030602050306030303" pitchFamily="18" charset="0"/>
              <a:ea typeface="Times New Roman" panose="02020603050405020304" pitchFamily="18" charset="0"/>
            </a:endParaRPr>
          </a:p>
          <a:p>
            <a:r>
              <a:rPr lang="en-US" sz="900" kern="0" dirty="0">
                <a:solidFill>
                  <a:srgbClr val="003A52"/>
                </a:solidFill>
                <a:effectLst/>
                <a:latin typeface="Constantia" panose="02030602050306030303" pitchFamily="18" charset="0"/>
                <a:ea typeface="Times New Roman" panose="02020603050405020304" pitchFamily="18" charset="0"/>
              </a:rPr>
              <a:t>Univariate* and multivariate competing risk models** (adjusted for sex, age, smoking, BMI, diabetes, fibrosis severity, drug administration- including statin, ASA, metformin, GLP1-RA); statistically significant differences (p&lt;0.05) </a:t>
            </a:r>
            <a:endParaRPr lang="it-IT" sz="900" dirty="0">
              <a:solidFill>
                <a:srgbClr val="003A52"/>
              </a:solidFill>
              <a:latin typeface="Constantia" panose="02030602050306030303" pitchFamily="18" charset="0"/>
            </a:endParaRPr>
          </a:p>
        </p:txBody>
      </p:sp>
      <p:sp>
        <p:nvSpPr>
          <p:cNvPr id="3" name="CasellaDiTesto 2">
            <a:extLst>
              <a:ext uri="{FF2B5EF4-FFF2-40B4-BE49-F238E27FC236}">
                <a16:creationId xmlns:a16="http://schemas.microsoft.com/office/drawing/2014/main" id="{C03471CC-3BF0-FA1D-5B20-8596A6B57DF3}"/>
              </a:ext>
            </a:extLst>
          </p:cNvPr>
          <p:cNvSpPr txBox="1"/>
          <p:nvPr/>
        </p:nvSpPr>
        <p:spPr>
          <a:xfrm>
            <a:off x="368300" y="6669312"/>
            <a:ext cx="4287921" cy="200055"/>
          </a:xfrm>
          <a:prstGeom prst="rect">
            <a:avLst/>
          </a:prstGeom>
          <a:noFill/>
        </p:spPr>
        <p:txBody>
          <a:bodyPr wrap="square" rtlCol="0">
            <a:spAutoFit/>
          </a:bodyPr>
          <a:lstStyle/>
          <a:p>
            <a:r>
              <a:rPr lang="en-GB" sz="800" b="1" baseline="30000" noProof="0" dirty="0">
                <a:solidFill>
                  <a:srgbClr val="003A52"/>
                </a:solidFill>
                <a:latin typeface="Constantia" panose="02030602050306030303" pitchFamily="18" charset="0"/>
              </a:rPr>
              <a:t># </a:t>
            </a:r>
            <a:r>
              <a:rPr lang="en-GB" sz="700" dirty="0">
                <a:solidFill>
                  <a:srgbClr val="005978"/>
                </a:solidFill>
                <a:latin typeface="Symbol" pitchFamily="2" charset="2"/>
              </a:rPr>
              <a:t>D</a:t>
            </a:r>
            <a:r>
              <a:rPr lang="en-GB" sz="700" baseline="30000" dirty="0">
                <a:solidFill>
                  <a:srgbClr val="005978"/>
                </a:solidFill>
                <a:latin typeface="Constantia" panose="02030602050306030303" pitchFamily="18" charset="0"/>
              </a:rPr>
              <a:t> </a:t>
            </a:r>
            <a:r>
              <a:rPr lang="en-GB" sz="700" dirty="0">
                <a:solidFill>
                  <a:srgbClr val="005978"/>
                </a:solidFill>
                <a:latin typeface="Constantia" panose="02030602050306030303" pitchFamily="18" charset="0"/>
              </a:rPr>
              <a:t>LSM= baseline LSM – 3y LSM/ baseline LSM;            </a:t>
            </a:r>
            <a:endParaRPr lang="it-IT" sz="700" dirty="0">
              <a:solidFill>
                <a:srgbClr val="005978"/>
              </a:solidFill>
              <a:latin typeface="Constantia" panose="02030602050306030303" pitchFamily="18" charset="0"/>
            </a:endParaRPr>
          </a:p>
        </p:txBody>
      </p:sp>
      <p:sp>
        <p:nvSpPr>
          <p:cNvPr id="2" name="Rettangolo 1">
            <a:extLst>
              <a:ext uri="{FF2B5EF4-FFF2-40B4-BE49-F238E27FC236}">
                <a16:creationId xmlns:a16="http://schemas.microsoft.com/office/drawing/2014/main" id="{1B4AE58C-C4FE-209A-3B85-D128CD0B9723}"/>
              </a:ext>
            </a:extLst>
          </p:cNvPr>
          <p:cNvSpPr/>
          <p:nvPr/>
        </p:nvSpPr>
        <p:spPr>
          <a:xfrm>
            <a:off x="174000" y="6645249"/>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7" name="Immagine 6">
            <a:extLst>
              <a:ext uri="{FF2B5EF4-FFF2-40B4-BE49-F238E27FC236}">
                <a16:creationId xmlns:a16="http://schemas.microsoft.com/office/drawing/2014/main" id="{34BF660F-A989-FC9E-39FA-94B2504783E0}"/>
              </a:ext>
            </a:extLst>
          </p:cNvPr>
          <p:cNvPicPr>
            <a:picLocks noChangeAspect="1"/>
          </p:cNvPicPr>
          <p:nvPr/>
        </p:nvPicPr>
        <p:blipFill>
          <a:blip r:embed="rId3"/>
          <a:stretch>
            <a:fillRect/>
          </a:stretch>
        </p:blipFill>
        <p:spPr>
          <a:xfrm>
            <a:off x="0" y="0"/>
            <a:ext cx="12192000" cy="1021675"/>
          </a:xfrm>
          <a:prstGeom prst="rect">
            <a:avLst/>
          </a:prstGeom>
        </p:spPr>
      </p:pic>
    </p:spTree>
    <p:extLst>
      <p:ext uri="{BB962C8B-B14F-4D97-AF65-F5344CB8AC3E}">
        <p14:creationId xmlns:p14="http://schemas.microsoft.com/office/powerpoint/2010/main" val="2536768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heckerboard(across)">
                                      <p:cBhvr>
                                        <p:cTn id="7" dur="500"/>
                                        <p:tgtEl>
                                          <p:spTgt spid="17"/>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checkerboard(across)">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37D17AD8-F8BF-567B-97CE-421D37D86341}"/>
              </a:ext>
            </a:extLst>
          </p:cNvPr>
          <p:cNvSpPr/>
          <p:nvPr/>
        </p:nvSpPr>
        <p:spPr>
          <a:xfrm>
            <a:off x="62149" y="1827598"/>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4168EEE0-D655-0603-F43D-29F2659011AB}"/>
              </a:ext>
            </a:extLst>
          </p:cNvPr>
          <p:cNvSpPr txBox="1"/>
          <p:nvPr/>
        </p:nvSpPr>
        <p:spPr>
          <a:xfrm>
            <a:off x="1956434" y="1292954"/>
            <a:ext cx="8890662"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“Dynamic” </a:t>
            </a:r>
            <a:r>
              <a:rPr lang="en-GB" sz="2400" b="1" dirty="0">
                <a:solidFill>
                  <a:srgbClr val="DA3EA6"/>
                </a:solidFill>
                <a:effectLst/>
                <a:latin typeface="Constantia" panose="02030602050306030303" pitchFamily="18" charset="0"/>
                <a:ea typeface="Times New Roman" panose="02020603050405020304" pitchFamily="18" charset="0"/>
              </a:rPr>
              <a:t>Metabolic </a:t>
            </a:r>
            <a:r>
              <a:rPr lang="en-GB" sz="2400" b="1" dirty="0">
                <a:solidFill>
                  <a:srgbClr val="DA3EA6"/>
                </a:solidFill>
                <a:latin typeface="Constantia" panose="02030602050306030303" pitchFamily="18" charset="0"/>
                <a:ea typeface="Times New Roman" panose="02020603050405020304" pitchFamily="18" charset="0"/>
              </a:rPr>
              <a:t>B</a:t>
            </a:r>
            <a:r>
              <a:rPr lang="en-GB" sz="2400" b="1" dirty="0">
                <a:solidFill>
                  <a:srgbClr val="DA3EA6"/>
                </a:solidFill>
                <a:effectLst/>
                <a:latin typeface="Constantia" panose="02030602050306030303" pitchFamily="18" charset="0"/>
                <a:ea typeface="Times New Roman" panose="02020603050405020304" pitchFamily="18" charset="0"/>
              </a:rPr>
              <a:t>urden </a:t>
            </a:r>
            <a:r>
              <a:rPr lang="en-GB" sz="2400" b="1" dirty="0">
                <a:solidFill>
                  <a:srgbClr val="003A52"/>
                </a:solidFill>
                <a:latin typeface="Constantia" panose="02030602050306030303" pitchFamily="18" charset="0"/>
                <a:ea typeface="Times New Roman" panose="02020603050405020304" pitchFamily="18" charset="0"/>
              </a:rPr>
              <a:t>and HCC occurrence</a:t>
            </a:r>
            <a:endParaRPr lang="en-GB" sz="2400" dirty="0">
              <a:solidFill>
                <a:srgbClr val="003A52"/>
              </a:solidFill>
              <a:effectLst/>
              <a:latin typeface="Constantia" panose="02030602050306030303" pitchFamily="18" charset="0"/>
              <a:ea typeface="Times New Roman" panose="02020603050405020304" pitchFamily="18" charset="0"/>
            </a:endParaRPr>
          </a:p>
        </p:txBody>
      </p:sp>
      <p:sp>
        <p:nvSpPr>
          <p:cNvPr id="15" name="Rettangolo con angoli arrotondati 14">
            <a:extLst>
              <a:ext uri="{FF2B5EF4-FFF2-40B4-BE49-F238E27FC236}">
                <a16:creationId xmlns:a16="http://schemas.microsoft.com/office/drawing/2014/main" id="{3D220885-3098-7E02-291D-F6BBA5430686}"/>
              </a:ext>
            </a:extLst>
          </p:cNvPr>
          <p:cNvSpPr/>
          <p:nvPr/>
        </p:nvSpPr>
        <p:spPr>
          <a:xfrm>
            <a:off x="48825" y="6151039"/>
            <a:ext cx="12094350" cy="332712"/>
          </a:xfrm>
          <a:prstGeom prst="roundRect">
            <a:avLst/>
          </a:prstGeom>
          <a:solidFill>
            <a:srgbClr val="E7E9F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GB" sz="1200" b="1" i="1" dirty="0">
                <a:solidFill>
                  <a:srgbClr val="005978"/>
                </a:solidFill>
                <a:latin typeface="Constantia" panose="02030602050306030303" pitchFamily="18" charset="0"/>
              </a:rPr>
              <a:t>“In medias res”</a:t>
            </a:r>
            <a:r>
              <a:rPr lang="en-GB" sz="1200" b="1" dirty="0">
                <a:solidFill>
                  <a:srgbClr val="005978"/>
                </a:solidFill>
                <a:latin typeface="Constantia" panose="02030602050306030303" pitchFamily="18" charset="0"/>
              </a:rPr>
              <a:t>: the intermediate T2DM occurring and adding to the baseline MD profile represents a “disease-modifying event” dramatically impact on trajectories  </a:t>
            </a:r>
          </a:p>
        </p:txBody>
      </p:sp>
      <p:pic>
        <p:nvPicPr>
          <p:cNvPr id="22" name="Immagine 21">
            <a:extLst>
              <a:ext uri="{FF2B5EF4-FFF2-40B4-BE49-F238E27FC236}">
                <a16:creationId xmlns:a16="http://schemas.microsoft.com/office/drawing/2014/main" id="{89829F3C-82EA-CF34-92A0-CE9469628A49}"/>
              </a:ext>
            </a:extLst>
          </p:cNvPr>
          <p:cNvPicPr>
            <a:picLocks noChangeAspect="1"/>
          </p:cNvPicPr>
          <p:nvPr/>
        </p:nvPicPr>
        <p:blipFill>
          <a:blip r:embed="rId2"/>
          <a:stretch>
            <a:fillRect/>
          </a:stretch>
        </p:blipFill>
        <p:spPr>
          <a:xfrm>
            <a:off x="1895939" y="2387267"/>
            <a:ext cx="9011652" cy="3528107"/>
          </a:xfrm>
          <a:prstGeom prst="rect">
            <a:avLst/>
          </a:prstGeom>
        </p:spPr>
      </p:pic>
      <p:sp>
        <p:nvSpPr>
          <p:cNvPr id="23" name="CasellaDiTesto 22">
            <a:extLst>
              <a:ext uri="{FF2B5EF4-FFF2-40B4-BE49-F238E27FC236}">
                <a16:creationId xmlns:a16="http://schemas.microsoft.com/office/drawing/2014/main" id="{A2B7B507-15A3-AE7B-E0F9-D47AE8BC1078}"/>
              </a:ext>
            </a:extLst>
          </p:cNvPr>
          <p:cNvSpPr txBox="1"/>
          <p:nvPr/>
        </p:nvSpPr>
        <p:spPr>
          <a:xfrm>
            <a:off x="1956434" y="2071076"/>
            <a:ext cx="8890662" cy="369332"/>
          </a:xfrm>
          <a:prstGeom prst="rect">
            <a:avLst/>
          </a:prstGeom>
          <a:noFill/>
        </p:spPr>
        <p:txBody>
          <a:bodyPr wrap="square">
            <a:spAutoFit/>
          </a:bodyPr>
          <a:lstStyle/>
          <a:p>
            <a:pPr algn="ctr">
              <a:tabLst>
                <a:tab pos="1231265" algn="l"/>
              </a:tabLst>
            </a:pPr>
            <a:r>
              <a:rPr lang="en-GB" b="1" dirty="0">
                <a:solidFill>
                  <a:srgbClr val="003A52"/>
                </a:solidFill>
                <a:latin typeface="Constantia" panose="02030602050306030303" pitchFamily="18" charset="0"/>
                <a:ea typeface="Times New Roman" panose="02020603050405020304" pitchFamily="18" charset="0"/>
              </a:rPr>
              <a:t>Estimating the impact of</a:t>
            </a:r>
            <a:r>
              <a:rPr lang="en-GB" b="1" dirty="0">
                <a:solidFill>
                  <a:srgbClr val="003A52"/>
                </a:solidFill>
                <a:effectLst/>
                <a:latin typeface="Constantia" panose="02030602050306030303" pitchFamily="18" charset="0"/>
                <a:ea typeface="Times New Roman" panose="02020603050405020304" pitchFamily="18" charset="0"/>
              </a:rPr>
              <a:t> </a:t>
            </a:r>
            <a:r>
              <a:rPr lang="en-GB" b="1" dirty="0">
                <a:solidFill>
                  <a:srgbClr val="DA3EA6"/>
                </a:solidFill>
                <a:effectLst/>
                <a:latin typeface="Constantia" panose="02030602050306030303" pitchFamily="18" charset="0"/>
                <a:ea typeface="Times New Roman" panose="02020603050405020304" pitchFamily="18" charset="0"/>
              </a:rPr>
              <a:t>T2DM-adding </a:t>
            </a:r>
            <a:r>
              <a:rPr lang="en-GB" b="1" dirty="0">
                <a:solidFill>
                  <a:srgbClr val="003A52"/>
                </a:solidFill>
                <a:latin typeface="Constantia" panose="02030602050306030303" pitchFamily="18" charset="0"/>
                <a:ea typeface="Times New Roman" panose="02020603050405020304" pitchFamily="18" charset="0"/>
              </a:rPr>
              <a:t>on HCC trajectories</a:t>
            </a:r>
            <a:endParaRPr lang="en-GB" dirty="0">
              <a:solidFill>
                <a:srgbClr val="003A52"/>
              </a:solidFill>
              <a:effectLst/>
              <a:latin typeface="Constantia" panose="02030602050306030303" pitchFamily="18" charset="0"/>
              <a:ea typeface="Times New Roman" panose="02020603050405020304" pitchFamily="18" charset="0"/>
            </a:endParaRPr>
          </a:p>
        </p:txBody>
      </p:sp>
      <p:sp>
        <p:nvSpPr>
          <p:cNvPr id="2" name="CasellaDiTesto 1">
            <a:extLst>
              <a:ext uri="{FF2B5EF4-FFF2-40B4-BE49-F238E27FC236}">
                <a16:creationId xmlns:a16="http://schemas.microsoft.com/office/drawing/2014/main" id="{123C0411-033F-0606-F16F-0D2718656A80}"/>
              </a:ext>
            </a:extLst>
          </p:cNvPr>
          <p:cNvSpPr txBox="1"/>
          <p:nvPr/>
        </p:nvSpPr>
        <p:spPr>
          <a:xfrm>
            <a:off x="3889248" y="5318229"/>
            <a:ext cx="713315" cy="307777"/>
          </a:xfrm>
          <a:prstGeom prst="rect">
            <a:avLst/>
          </a:prstGeom>
          <a:noFill/>
        </p:spPr>
        <p:txBody>
          <a:bodyPr wrap="square" rtlCol="0">
            <a:spAutoFit/>
          </a:bodyPr>
          <a:lstStyle/>
          <a:p>
            <a:r>
              <a:rPr lang="it-IT" sz="1400" b="1" dirty="0">
                <a:solidFill>
                  <a:schemeClr val="tx1">
                    <a:lumMod val="85000"/>
                    <a:lumOff val="15000"/>
                  </a:schemeClr>
                </a:solidFill>
              </a:rPr>
              <a:t>etc.</a:t>
            </a:r>
          </a:p>
        </p:txBody>
      </p:sp>
      <p:pic>
        <p:nvPicPr>
          <p:cNvPr id="7" name="Immagine 6">
            <a:extLst>
              <a:ext uri="{FF2B5EF4-FFF2-40B4-BE49-F238E27FC236}">
                <a16:creationId xmlns:a16="http://schemas.microsoft.com/office/drawing/2014/main" id="{D06321AD-0ED8-E423-3010-3EE5438A205E}"/>
              </a:ext>
            </a:extLst>
          </p:cNvPr>
          <p:cNvPicPr>
            <a:picLocks noChangeAspect="1"/>
          </p:cNvPicPr>
          <p:nvPr/>
        </p:nvPicPr>
        <p:blipFill>
          <a:blip r:embed="rId3"/>
          <a:stretch>
            <a:fillRect/>
          </a:stretch>
        </p:blipFill>
        <p:spPr>
          <a:xfrm>
            <a:off x="0" y="0"/>
            <a:ext cx="12192000" cy="1021675"/>
          </a:xfrm>
          <a:prstGeom prst="rect">
            <a:avLst/>
          </a:prstGeom>
        </p:spPr>
      </p:pic>
      <p:sp>
        <p:nvSpPr>
          <p:cNvPr id="10" name="Rettangolo 9">
            <a:extLst>
              <a:ext uri="{FF2B5EF4-FFF2-40B4-BE49-F238E27FC236}">
                <a16:creationId xmlns:a16="http://schemas.microsoft.com/office/drawing/2014/main" id="{34405FEC-2074-6B45-C7EB-CA8192E49E4D}"/>
              </a:ext>
            </a:extLst>
          </p:cNvPr>
          <p:cNvSpPr/>
          <p:nvPr/>
        </p:nvSpPr>
        <p:spPr>
          <a:xfrm>
            <a:off x="62149" y="6708616"/>
            <a:ext cx="12060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Immagine 10">
            <a:extLst>
              <a:ext uri="{FF2B5EF4-FFF2-40B4-BE49-F238E27FC236}">
                <a16:creationId xmlns:a16="http://schemas.microsoft.com/office/drawing/2014/main" id="{00E3BFF9-A348-96E6-1CE7-1E5F6118855B}"/>
              </a:ext>
            </a:extLst>
          </p:cNvPr>
          <p:cNvPicPr>
            <a:picLocks noChangeAspect="1"/>
          </p:cNvPicPr>
          <p:nvPr/>
        </p:nvPicPr>
        <p:blipFill>
          <a:blip r:embed="rId3"/>
          <a:stretch>
            <a:fillRect/>
          </a:stretch>
        </p:blipFill>
        <p:spPr>
          <a:xfrm>
            <a:off x="0" y="20651"/>
            <a:ext cx="12192000" cy="1021675"/>
          </a:xfrm>
          <a:prstGeom prst="rect">
            <a:avLst/>
          </a:prstGeom>
        </p:spPr>
      </p:pic>
    </p:spTree>
    <p:extLst>
      <p:ext uri="{BB962C8B-B14F-4D97-AF65-F5344CB8AC3E}">
        <p14:creationId xmlns:p14="http://schemas.microsoft.com/office/powerpoint/2010/main" val="4658688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37D17AD8-F8BF-567B-97CE-421D37D86341}"/>
              </a:ext>
            </a:extLst>
          </p:cNvPr>
          <p:cNvSpPr/>
          <p:nvPr/>
        </p:nvSpPr>
        <p:spPr>
          <a:xfrm>
            <a:off x="88095" y="1743381"/>
            <a:ext cx="1184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4168EEE0-D655-0603-F43D-29F2659011AB}"/>
              </a:ext>
            </a:extLst>
          </p:cNvPr>
          <p:cNvSpPr txBox="1"/>
          <p:nvPr/>
        </p:nvSpPr>
        <p:spPr>
          <a:xfrm>
            <a:off x="1982380" y="1292959"/>
            <a:ext cx="8890662"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“Dynamic” </a:t>
            </a:r>
            <a:r>
              <a:rPr lang="en-GB" sz="2400" b="1" dirty="0">
                <a:solidFill>
                  <a:srgbClr val="DA3EA6"/>
                </a:solidFill>
                <a:effectLst/>
                <a:latin typeface="Constantia" panose="02030602050306030303" pitchFamily="18" charset="0"/>
                <a:ea typeface="Times New Roman" panose="02020603050405020304" pitchFamily="18" charset="0"/>
              </a:rPr>
              <a:t>Metabolic </a:t>
            </a:r>
            <a:r>
              <a:rPr lang="en-GB" sz="2400" b="1" dirty="0">
                <a:solidFill>
                  <a:srgbClr val="DA3EA6"/>
                </a:solidFill>
                <a:latin typeface="Constantia" panose="02030602050306030303" pitchFamily="18" charset="0"/>
                <a:ea typeface="Times New Roman" panose="02020603050405020304" pitchFamily="18" charset="0"/>
              </a:rPr>
              <a:t>B</a:t>
            </a:r>
            <a:r>
              <a:rPr lang="en-GB" sz="2400" b="1" dirty="0">
                <a:solidFill>
                  <a:srgbClr val="DA3EA6"/>
                </a:solidFill>
                <a:effectLst/>
                <a:latin typeface="Constantia" panose="02030602050306030303" pitchFamily="18" charset="0"/>
                <a:ea typeface="Times New Roman" panose="02020603050405020304" pitchFamily="18" charset="0"/>
              </a:rPr>
              <a:t>urden </a:t>
            </a:r>
            <a:r>
              <a:rPr lang="en-GB" sz="2400" b="1" dirty="0">
                <a:solidFill>
                  <a:srgbClr val="003A52"/>
                </a:solidFill>
                <a:latin typeface="Constantia" panose="02030602050306030303" pitchFamily="18" charset="0"/>
                <a:ea typeface="Times New Roman" panose="02020603050405020304" pitchFamily="18" charset="0"/>
              </a:rPr>
              <a:t>and HCC occurrence</a:t>
            </a:r>
            <a:endParaRPr lang="en-GB" sz="2400" dirty="0">
              <a:solidFill>
                <a:srgbClr val="003A52"/>
              </a:solidFill>
              <a:effectLst/>
              <a:latin typeface="Constantia" panose="02030602050306030303" pitchFamily="18" charset="0"/>
              <a:ea typeface="Times New Roman" panose="02020603050405020304" pitchFamily="18" charset="0"/>
            </a:endParaRPr>
          </a:p>
        </p:txBody>
      </p:sp>
      <p:sp>
        <p:nvSpPr>
          <p:cNvPr id="2" name="CasellaDiTesto 1">
            <a:extLst>
              <a:ext uri="{FF2B5EF4-FFF2-40B4-BE49-F238E27FC236}">
                <a16:creationId xmlns:a16="http://schemas.microsoft.com/office/drawing/2014/main" id="{14FBA87C-5891-2B13-F788-CCDE76C46BA8}"/>
              </a:ext>
            </a:extLst>
          </p:cNvPr>
          <p:cNvSpPr txBox="1"/>
          <p:nvPr/>
        </p:nvSpPr>
        <p:spPr>
          <a:xfrm>
            <a:off x="2924124" y="6442961"/>
            <a:ext cx="2397252" cy="407804"/>
          </a:xfrm>
          <a:prstGeom prst="rect">
            <a:avLst/>
          </a:prstGeom>
          <a:noFill/>
        </p:spPr>
        <p:txBody>
          <a:bodyPr wrap="square">
            <a:spAutoFit/>
          </a:bodyPr>
          <a:lstStyle/>
          <a:p>
            <a:pPr algn="just">
              <a:lnSpc>
                <a:spcPct val="115000"/>
              </a:lnSpc>
              <a:spcBef>
                <a:spcPts val="600"/>
              </a:spcBef>
            </a:pPr>
            <a:r>
              <a:rPr lang="en-US" sz="1000" i="1" dirty="0">
                <a:solidFill>
                  <a:srgbClr val="003A52"/>
                </a:solidFill>
                <a:effectLst/>
                <a:latin typeface="Constantia" panose="02030602050306030303" pitchFamily="18" charset="0"/>
                <a:ea typeface="Times New Roman" panose="02020603050405020304" pitchFamily="18" charset="0"/>
              </a:rPr>
              <a:t> </a:t>
            </a:r>
            <a:endParaRPr lang="it-IT" sz="1100" i="1" dirty="0">
              <a:solidFill>
                <a:srgbClr val="003A52"/>
              </a:solidFill>
              <a:effectLst/>
              <a:latin typeface="Constantia" panose="02030602050306030303" pitchFamily="18" charset="0"/>
              <a:ea typeface="Times New Roman" panose="02020603050405020304" pitchFamily="18" charset="0"/>
            </a:endParaRPr>
          </a:p>
          <a:p>
            <a:r>
              <a:rPr lang="en-US" sz="900" i="1" kern="0" dirty="0">
                <a:solidFill>
                  <a:srgbClr val="003A52"/>
                </a:solidFill>
                <a:latin typeface="Constantia" panose="02030602050306030303" pitchFamily="18" charset="0"/>
              </a:rPr>
              <a:t>Stepwise attenuation approach</a:t>
            </a:r>
            <a:endParaRPr lang="it-IT" sz="900" i="1" dirty="0">
              <a:solidFill>
                <a:srgbClr val="003A52"/>
              </a:solidFill>
              <a:latin typeface="Constantia" panose="02030602050306030303" pitchFamily="18" charset="0"/>
            </a:endParaRPr>
          </a:p>
        </p:txBody>
      </p:sp>
      <p:sp>
        <p:nvSpPr>
          <p:cNvPr id="11" name="CasellaDiTesto 10">
            <a:extLst>
              <a:ext uri="{FF2B5EF4-FFF2-40B4-BE49-F238E27FC236}">
                <a16:creationId xmlns:a16="http://schemas.microsoft.com/office/drawing/2014/main" id="{FE0C75EE-471F-7C20-C364-70AD593EC8A1}"/>
              </a:ext>
            </a:extLst>
          </p:cNvPr>
          <p:cNvSpPr txBox="1"/>
          <p:nvPr/>
        </p:nvSpPr>
        <p:spPr>
          <a:xfrm>
            <a:off x="1785607" y="1949177"/>
            <a:ext cx="9284208" cy="369332"/>
          </a:xfrm>
          <a:prstGeom prst="rect">
            <a:avLst/>
          </a:prstGeom>
          <a:noFill/>
        </p:spPr>
        <p:txBody>
          <a:bodyPr wrap="square">
            <a:spAutoFit/>
          </a:bodyPr>
          <a:lstStyle/>
          <a:p>
            <a:pPr algn="ctr"/>
            <a:r>
              <a:rPr lang="en-GB" b="1" dirty="0">
                <a:solidFill>
                  <a:srgbClr val="DA3EA6"/>
                </a:solidFill>
                <a:latin typeface="Constantia" panose="02030602050306030303" pitchFamily="18" charset="0"/>
              </a:rPr>
              <a:t>D</a:t>
            </a:r>
            <a:r>
              <a:rPr lang="en-GB" b="1" i="0" u="none" strike="noStrike" dirty="0">
                <a:solidFill>
                  <a:srgbClr val="DA3EA6"/>
                </a:solidFill>
                <a:effectLst/>
                <a:latin typeface="Constantia" panose="02030602050306030303" pitchFamily="18" charset="0"/>
              </a:rPr>
              <a:t>iabetes occurrence: </a:t>
            </a:r>
            <a:r>
              <a:rPr lang="en-GB" b="1" i="0" u="none" strike="noStrike" dirty="0">
                <a:solidFill>
                  <a:srgbClr val="002060"/>
                </a:solidFill>
                <a:effectLst/>
                <a:latin typeface="Constantia" panose="02030602050306030303" pitchFamily="18" charset="0"/>
              </a:rPr>
              <a:t>the mechanistic bridge between metabolic burden and HCC?</a:t>
            </a:r>
            <a:endParaRPr lang="en-GB" b="1" dirty="0">
              <a:solidFill>
                <a:srgbClr val="002060"/>
              </a:solidFill>
              <a:latin typeface="Constantia" panose="02030602050306030303" pitchFamily="18" charset="0"/>
            </a:endParaRPr>
          </a:p>
        </p:txBody>
      </p:sp>
      <p:sp>
        <p:nvSpPr>
          <p:cNvPr id="18" name="CasellaDiTesto 17">
            <a:extLst>
              <a:ext uri="{FF2B5EF4-FFF2-40B4-BE49-F238E27FC236}">
                <a16:creationId xmlns:a16="http://schemas.microsoft.com/office/drawing/2014/main" id="{872C3939-4A61-31EE-5874-6A156254C74C}"/>
              </a:ext>
            </a:extLst>
          </p:cNvPr>
          <p:cNvSpPr txBox="1"/>
          <p:nvPr/>
        </p:nvSpPr>
        <p:spPr>
          <a:xfrm>
            <a:off x="48056" y="6625255"/>
            <a:ext cx="2846832" cy="230832"/>
          </a:xfrm>
          <a:prstGeom prst="rect">
            <a:avLst/>
          </a:prstGeom>
          <a:noFill/>
        </p:spPr>
        <p:txBody>
          <a:bodyPr wrap="square">
            <a:spAutoFit/>
          </a:bodyPr>
          <a:lstStyle/>
          <a:p>
            <a:r>
              <a:rPr lang="en-GB" sz="900">
                <a:solidFill>
                  <a:srgbClr val="002060"/>
                </a:solidFill>
                <a:latin typeface="Constantia" panose="02030602050306030303" pitchFamily="18" charset="0"/>
              </a:rPr>
              <a:t>* estimated as </a:t>
            </a:r>
            <a:r>
              <a:rPr lang="en-GB" sz="900" b="0" i="0" u="none" strike="noStrike">
                <a:solidFill>
                  <a:srgbClr val="002060"/>
                </a:solidFill>
                <a:effectLst/>
                <a:latin typeface="Constantia" panose="02030602050306030303" pitchFamily="18" charset="0"/>
              </a:rPr>
              <a:t>(HR1 – HR2) / (HR1 – 1)</a:t>
            </a:r>
            <a:endParaRPr lang="en-GB" sz="900">
              <a:solidFill>
                <a:srgbClr val="002060"/>
              </a:solidFill>
              <a:latin typeface="Constantia" panose="02030602050306030303" pitchFamily="18" charset="0"/>
            </a:endParaRPr>
          </a:p>
        </p:txBody>
      </p:sp>
      <p:sp>
        <p:nvSpPr>
          <p:cNvPr id="31" name="CasellaDiTesto 30">
            <a:extLst>
              <a:ext uri="{FF2B5EF4-FFF2-40B4-BE49-F238E27FC236}">
                <a16:creationId xmlns:a16="http://schemas.microsoft.com/office/drawing/2014/main" id="{09CED997-5EF2-C971-3082-F752B647DD12}"/>
              </a:ext>
            </a:extLst>
          </p:cNvPr>
          <p:cNvSpPr txBox="1"/>
          <p:nvPr/>
        </p:nvSpPr>
        <p:spPr>
          <a:xfrm>
            <a:off x="2781846" y="4095867"/>
            <a:ext cx="1670304" cy="523220"/>
          </a:xfrm>
          <a:prstGeom prst="rect">
            <a:avLst/>
          </a:prstGeom>
          <a:noFill/>
          <a:ln>
            <a:solidFill>
              <a:schemeClr val="accent1">
                <a:shade val="15000"/>
              </a:schemeClr>
            </a:solidFill>
          </a:ln>
        </p:spPr>
        <p:txBody>
          <a:bodyPr wrap="square" rtlCol="0">
            <a:spAutoFit/>
          </a:bodyPr>
          <a:lstStyle/>
          <a:p>
            <a:pPr algn="ctr"/>
            <a:r>
              <a:rPr lang="it-IT" sz="1400" dirty="0">
                <a:solidFill>
                  <a:srgbClr val="002060"/>
                </a:solidFill>
              </a:rPr>
              <a:t>II/</a:t>
            </a:r>
            <a:r>
              <a:rPr lang="it-IT" sz="1400" dirty="0" err="1">
                <a:solidFill>
                  <a:srgbClr val="002060"/>
                </a:solidFill>
              </a:rPr>
              <a:t>IIIs</a:t>
            </a:r>
            <a:r>
              <a:rPr lang="it-IT" sz="1400" dirty="0">
                <a:solidFill>
                  <a:srgbClr val="002060"/>
                </a:solidFill>
              </a:rPr>
              <a:t> </a:t>
            </a:r>
          </a:p>
          <a:p>
            <a:pPr algn="ctr"/>
            <a:r>
              <a:rPr lang="it-IT" sz="1400" dirty="0">
                <a:solidFill>
                  <a:srgbClr val="002060"/>
                </a:solidFill>
              </a:rPr>
              <a:t>(T2DM free)</a:t>
            </a:r>
          </a:p>
        </p:txBody>
      </p:sp>
      <p:sp>
        <p:nvSpPr>
          <p:cNvPr id="32" name="CasellaDiTesto 31">
            <a:extLst>
              <a:ext uri="{FF2B5EF4-FFF2-40B4-BE49-F238E27FC236}">
                <a16:creationId xmlns:a16="http://schemas.microsoft.com/office/drawing/2014/main" id="{3ED2F768-6C3D-2166-2114-4AC3E79FE01D}"/>
              </a:ext>
            </a:extLst>
          </p:cNvPr>
          <p:cNvSpPr txBox="1"/>
          <p:nvPr/>
        </p:nvSpPr>
        <p:spPr>
          <a:xfrm>
            <a:off x="5329999" y="3174108"/>
            <a:ext cx="1670304" cy="523220"/>
          </a:xfrm>
          <a:prstGeom prst="rect">
            <a:avLst/>
          </a:prstGeom>
          <a:noFill/>
          <a:ln>
            <a:solidFill>
              <a:schemeClr val="accent1">
                <a:shade val="15000"/>
              </a:schemeClr>
            </a:solidFill>
          </a:ln>
        </p:spPr>
        <p:txBody>
          <a:bodyPr wrap="square" rtlCol="0">
            <a:spAutoFit/>
          </a:bodyPr>
          <a:lstStyle/>
          <a:p>
            <a:pPr algn="ctr"/>
            <a:r>
              <a:rPr lang="it-IT" sz="1400" dirty="0">
                <a:solidFill>
                  <a:srgbClr val="002060"/>
                </a:solidFill>
              </a:rPr>
              <a:t>Incident 2y T2DM</a:t>
            </a:r>
          </a:p>
          <a:p>
            <a:pPr algn="ctr"/>
            <a:endParaRPr lang="it-IT" sz="1400" dirty="0">
              <a:solidFill>
                <a:srgbClr val="002060"/>
              </a:solidFill>
            </a:endParaRPr>
          </a:p>
        </p:txBody>
      </p:sp>
      <p:sp>
        <p:nvSpPr>
          <p:cNvPr id="33" name="CasellaDiTesto 32">
            <a:extLst>
              <a:ext uri="{FF2B5EF4-FFF2-40B4-BE49-F238E27FC236}">
                <a16:creationId xmlns:a16="http://schemas.microsoft.com/office/drawing/2014/main" id="{CDB10096-EC84-5096-4D55-0798D1655A3E}"/>
              </a:ext>
            </a:extLst>
          </p:cNvPr>
          <p:cNvSpPr txBox="1"/>
          <p:nvPr/>
        </p:nvSpPr>
        <p:spPr>
          <a:xfrm>
            <a:off x="7914678" y="4095874"/>
            <a:ext cx="1670304" cy="523220"/>
          </a:xfrm>
          <a:prstGeom prst="rect">
            <a:avLst/>
          </a:prstGeom>
          <a:noFill/>
          <a:ln>
            <a:solidFill>
              <a:schemeClr val="accent1">
                <a:shade val="15000"/>
              </a:schemeClr>
            </a:solidFill>
          </a:ln>
        </p:spPr>
        <p:txBody>
          <a:bodyPr wrap="square" rtlCol="0">
            <a:spAutoFit/>
          </a:bodyPr>
          <a:lstStyle/>
          <a:p>
            <a:pPr algn="ctr"/>
            <a:r>
              <a:rPr lang="it-IT" sz="1400" dirty="0">
                <a:solidFill>
                  <a:srgbClr val="002060"/>
                </a:solidFill>
              </a:rPr>
              <a:t>HCC</a:t>
            </a:r>
          </a:p>
          <a:p>
            <a:pPr algn="ctr"/>
            <a:r>
              <a:rPr lang="it-IT" sz="1400" dirty="0">
                <a:solidFill>
                  <a:srgbClr val="002060"/>
                </a:solidFill>
              </a:rPr>
              <a:t>occurrence</a:t>
            </a:r>
          </a:p>
        </p:txBody>
      </p:sp>
      <p:cxnSp>
        <p:nvCxnSpPr>
          <p:cNvPr id="35" name="Connettore 2 34">
            <a:extLst>
              <a:ext uri="{FF2B5EF4-FFF2-40B4-BE49-F238E27FC236}">
                <a16:creationId xmlns:a16="http://schemas.microsoft.com/office/drawing/2014/main" id="{9497C2D4-C39E-9778-5A32-B782668521FF}"/>
              </a:ext>
            </a:extLst>
          </p:cNvPr>
          <p:cNvCxnSpPr>
            <a:stCxn id="31" idx="3"/>
            <a:endCxn id="32" idx="1"/>
          </p:cNvCxnSpPr>
          <p:nvPr/>
        </p:nvCxnSpPr>
        <p:spPr>
          <a:xfrm flipV="1">
            <a:off x="4452150" y="3435718"/>
            <a:ext cx="877849" cy="921759"/>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ttore 2 35">
            <a:extLst>
              <a:ext uri="{FF2B5EF4-FFF2-40B4-BE49-F238E27FC236}">
                <a16:creationId xmlns:a16="http://schemas.microsoft.com/office/drawing/2014/main" id="{7BBDF5CB-6472-8CE4-CCC7-641AAB70C09D}"/>
              </a:ext>
            </a:extLst>
          </p:cNvPr>
          <p:cNvCxnSpPr>
            <a:cxnSpLocks/>
            <a:endCxn id="33" idx="1"/>
          </p:cNvCxnSpPr>
          <p:nvPr/>
        </p:nvCxnSpPr>
        <p:spPr>
          <a:xfrm>
            <a:off x="7000303" y="3482934"/>
            <a:ext cx="914375" cy="87455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Connettore 2 38">
            <a:extLst>
              <a:ext uri="{FF2B5EF4-FFF2-40B4-BE49-F238E27FC236}">
                <a16:creationId xmlns:a16="http://schemas.microsoft.com/office/drawing/2014/main" id="{E8D833C0-9B5D-7092-946A-EECA161245B2}"/>
              </a:ext>
            </a:extLst>
          </p:cNvPr>
          <p:cNvCxnSpPr>
            <a:cxnSpLocks/>
          </p:cNvCxnSpPr>
          <p:nvPr/>
        </p:nvCxnSpPr>
        <p:spPr>
          <a:xfrm>
            <a:off x="4488676" y="4374236"/>
            <a:ext cx="3384000" cy="3948"/>
          </a:xfrm>
          <a:prstGeom prst="straightConnector1">
            <a:avLst/>
          </a:prstGeom>
          <a:ln w="9525">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3" name="CasellaDiTesto 42">
            <a:extLst>
              <a:ext uri="{FF2B5EF4-FFF2-40B4-BE49-F238E27FC236}">
                <a16:creationId xmlns:a16="http://schemas.microsoft.com/office/drawing/2014/main" id="{5C05F212-93AF-79F4-51B9-A70323070F18}"/>
              </a:ext>
            </a:extLst>
          </p:cNvPr>
          <p:cNvSpPr txBox="1"/>
          <p:nvPr/>
        </p:nvSpPr>
        <p:spPr>
          <a:xfrm>
            <a:off x="4216425" y="3613873"/>
            <a:ext cx="1349299" cy="230832"/>
          </a:xfrm>
          <a:prstGeom prst="rect">
            <a:avLst/>
          </a:prstGeom>
          <a:noFill/>
        </p:spPr>
        <p:txBody>
          <a:bodyPr wrap="square">
            <a:spAutoFit/>
          </a:bodyPr>
          <a:lstStyle/>
          <a:p>
            <a:r>
              <a:rPr lang="it-IT" sz="900" b="0" i="0" u="none" strike="noStrike" dirty="0">
                <a:solidFill>
                  <a:srgbClr val="002060"/>
                </a:solidFill>
                <a:effectLst/>
                <a:latin typeface="Constantia" panose="02030602050306030303" pitchFamily="18" charset="0"/>
              </a:rPr>
              <a:t>a (HR 2.40*)</a:t>
            </a:r>
            <a:endParaRPr lang="it-IT" sz="900" dirty="0">
              <a:solidFill>
                <a:srgbClr val="002060"/>
              </a:solidFill>
              <a:latin typeface="Constantia" panose="02030602050306030303" pitchFamily="18" charset="0"/>
            </a:endParaRPr>
          </a:p>
        </p:txBody>
      </p:sp>
      <p:sp>
        <p:nvSpPr>
          <p:cNvPr id="45" name="CasellaDiTesto 44">
            <a:extLst>
              <a:ext uri="{FF2B5EF4-FFF2-40B4-BE49-F238E27FC236}">
                <a16:creationId xmlns:a16="http://schemas.microsoft.com/office/drawing/2014/main" id="{388D0755-3671-7D58-A568-F99E270983A9}"/>
              </a:ext>
            </a:extLst>
          </p:cNvPr>
          <p:cNvSpPr txBox="1"/>
          <p:nvPr/>
        </p:nvSpPr>
        <p:spPr>
          <a:xfrm>
            <a:off x="7314384" y="3595213"/>
            <a:ext cx="1012025" cy="230832"/>
          </a:xfrm>
          <a:prstGeom prst="rect">
            <a:avLst/>
          </a:prstGeom>
          <a:noFill/>
        </p:spPr>
        <p:txBody>
          <a:bodyPr wrap="square">
            <a:spAutoFit/>
          </a:bodyPr>
          <a:lstStyle/>
          <a:p>
            <a:r>
              <a:rPr lang="it-IT" sz="900" dirty="0">
                <a:solidFill>
                  <a:srgbClr val="002060"/>
                </a:solidFill>
                <a:latin typeface="Constantia" panose="02030602050306030303" pitchFamily="18" charset="0"/>
              </a:rPr>
              <a:t>b </a:t>
            </a:r>
            <a:r>
              <a:rPr lang="it-IT" sz="900" b="0" i="0" u="none" strike="noStrike" dirty="0">
                <a:solidFill>
                  <a:srgbClr val="002060"/>
                </a:solidFill>
                <a:effectLst/>
                <a:latin typeface="Constantia" panose="02030602050306030303" pitchFamily="18" charset="0"/>
              </a:rPr>
              <a:t>(HR 2.30*)</a:t>
            </a:r>
            <a:endParaRPr lang="it-IT" sz="900" dirty="0">
              <a:solidFill>
                <a:srgbClr val="002060"/>
              </a:solidFill>
              <a:latin typeface="Constantia" panose="02030602050306030303" pitchFamily="18" charset="0"/>
            </a:endParaRPr>
          </a:p>
        </p:txBody>
      </p:sp>
      <p:sp>
        <p:nvSpPr>
          <p:cNvPr id="46" name="CasellaDiTesto 45">
            <a:extLst>
              <a:ext uri="{FF2B5EF4-FFF2-40B4-BE49-F238E27FC236}">
                <a16:creationId xmlns:a16="http://schemas.microsoft.com/office/drawing/2014/main" id="{221E225A-2274-EB53-2196-7166C55FCE73}"/>
              </a:ext>
            </a:extLst>
          </p:cNvPr>
          <p:cNvSpPr txBox="1"/>
          <p:nvPr/>
        </p:nvSpPr>
        <p:spPr>
          <a:xfrm>
            <a:off x="5290577" y="4342274"/>
            <a:ext cx="2346740" cy="246221"/>
          </a:xfrm>
          <a:prstGeom prst="rect">
            <a:avLst/>
          </a:prstGeom>
          <a:noFill/>
        </p:spPr>
        <p:txBody>
          <a:bodyPr wrap="square">
            <a:spAutoFit/>
          </a:bodyPr>
          <a:lstStyle/>
          <a:p>
            <a:r>
              <a:rPr lang="it-IT" sz="1000" dirty="0">
                <a:solidFill>
                  <a:srgbClr val="002060"/>
                </a:solidFill>
                <a:latin typeface="Constantia" panose="02030602050306030303" pitchFamily="18" charset="0"/>
              </a:rPr>
              <a:t>Direct </a:t>
            </a:r>
            <a:r>
              <a:rPr lang="it-IT" sz="1000" dirty="0" err="1">
                <a:solidFill>
                  <a:srgbClr val="002060"/>
                </a:solidFill>
                <a:latin typeface="Constantia" panose="02030602050306030303" pitchFamily="18" charset="0"/>
              </a:rPr>
              <a:t>effect</a:t>
            </a:r>
            <a:r>
              <a:rPr lang="it-IT" sz="1000" dirty="0">
                <a:solidFill>
                  <a:srgbClr val="002060"/>
                </a:solidFill>
                <a:latin typeface="Constantia" panose="02030602050306030303" pitchFamily="18" charset="0"/>
              </a:rPr>
              <a:t> </a:t>
            </a:r>
            <a:r>
              <a:rPr lang="it-IT" sz="1000" dirty="0" err="1">
                <a:solidFill>
                  <a:srgbClr val="002060"/>
                </a:solidFill>
                <a:latin typeface="Constantia" panose="02030602050306030303" pitchFamily="18" charset="0"/>
              </a:rPr>
              <a:t>attenuated</a:t>
            </a:r>
            <a:r>
              <a:rPr lang="it-IT" sz="1000" dirty="0">
                <a:solidFill>
                  <a:srgbClr val="002060"/>
                </a:solidFill>
                <a:latin typeface="Constantia" panose="02030602050306030303" pitchFamily="18" charset="0"/>
              </a:rPr>
              <a:t> (n.s.)</a:t>
            </a:r>
          </a:p>
        </p:txBody>
      </p:sp>
      <p:graphicFrame>
        <p:nvGraphicFramePr>
          <p:cNvPr id="47" name="Tabella 46">
            <a:extLst>
              <a:ext uri="{FF2B5EF4-FFF2-40B4-BE49-F238E27FC236}">
                <a16:creationId xmlns:a16="http://schemas.microsoft.com/office/drawing/2014/main" id="{3BD2163D-1FDE-E789-22B4-11154DD8DD15}"/>
              </a:ext>
            </a:extLst>
          </p:cNvPr>
          <p:cNvGraphicFramePr>
            <a:graphicFrameLocks noGrp="1"/>
          </p:cNvGraphicFramePr>
          <p:nvPr>
            <p:extLst>
              <p:ext uri="{D42A27DB-BD31-4B8C-83A1-F6EECF244321}">
                <p14:modId xmlns:p14="http://schemas.microsoft.com/office/powerpoint/2010/main" val="3812662378"/>
              </p:ext>
            </p:extLst>
          </p:nvPr>
        </p:nvGraphicFramePr>
        <p:xfrm>
          <a:off x="2781846" y="5162082"/>
          <a:ext cx="6924850" cy="228600"/>
        </p:xfrm>
        <a:graphic>
          <a:graphicData uri="http://schemas.openxmlformats.org/drawingml/2006/table">
            <a:tbl>
              <a:tblPr/>
              <a:tblGrid>
                <a:gridCol w="3462425">
                  <a:extLst>
                    <a:ext uri="{9D8B030D-6E8A-4147-A177-3AD203B41FA5}">
                      <a16:colId xmlns:a16="http://schemas.microsoft.com/office/drawing/2014/main" val="1218509340"/>
                    </a:ext>
                  </a:extLst>
                </a:gridCol>
                <a:gridCol w="3462425">
                  <a:extLst>
                    <a:ext uri="{9D8B030D-6E8A-4147-A177-3AD203B41FA5}">
                      <a16:colId xmlns:a16="http://schemas.microsoft.com/office/drawing/2014/main" val="1849897601"/>
                    </a:ext>
                  </a:extLst>
                </a:gridCol>
              </a:tblGrid>
              <a:tr h="211460">
                <a:tc>
                  <a:txBody>
                    <a:bodyPr/>
                    <a:lstStyle/>
                    <a:p>
                      <a:r>
                        <a:rPr lang="en-GB" sz="900" noProof="0">
                          <a:solidFill>
                            <a:srgbClr val="002060"/>
                          </a:solidFill>
                          <a:latin typeface="Constantia" panose="02030602050306030303" pitchFamily="18" charset="0"/>
                        </a:rPr>
                        <a:t>Model (without incident T2DM, with incident T2DM)</a:t>
                      </a:r>
                    </a:p>
                  </a:txBody>
                  <a:tcPr anchor="ctr">
                    <a:lnL>
                      <a:noFill/>
                    </a:lnL>
                    <a:lnR>
                      <a:noFill/>
                    </a:lnR>
                    <a:lnT>
                      <a:noFill/>
                    </a:lnT>
                    <a:lnB>
                      <a:noFill/>
                    </a:lnB>
                  </a:tcPr>
                </a:tc>
                <a:tc>
                  <a:txBody>
                    <a:bodyPr/>
                    <a:lstStyle/>
                    <a:p>
                      <a:r>
                        <a:rPr lang="en-GB" sz="900" noProof="0" dirty="0">
                          <a:solidFill>
                            <a:srgbClr val="002060"/>
                          </a:solidFill>
                          <a:latin typeface="Constantia" panose="02030602050306030303" pitchFamily="18" charset="0"/>
                        </a:rPr>
                        <a:t>HR Cluster II/III (2.40*; 1.15 n.s.)</a:t>
                      </a:r>
                    </a:p>
                  </a:txBody>
                  <a:tcPr anchor="ctr">
                    <a:lnL>
                      <a:noFill/>
                    </a:lnL>
                    <a:lnR>
                      <a:noFill/>
                    </a:lnR>
                    <a:lnT>
                      <a:noFill/>
                    </a:lnT>
                    <a:lnB>
                      <a:noFill/>
                    </a:lnB>
                  </a:tcPr>
                </a:tc>
                <a:extLst>
                  <a:ext uri="{0D108BD9-81ED-4DB2-BD59-A6C34878D82A}">
                    <a16:rowId xmlns:a16="http://schemas.microsoft.com/office/drawing/2014/main" val="2716962329"/>
                  </a:ext>
                </a:extLst>
              </a:tr>
            </a:tbl>
          </a:graphicData>
        </a:graphic>
      </p:graphicFrame>
      <p:sp>
        <p:nvSpPr>
          <p:cNvPr id="48" name="CasellaDiTesto 47">
            <a:extLst>
              <a:ext uri="{FF2B5EF4-FFF2-40B4-BE49-F238E27FC236}">
                <a16:creationId xmlns:a16="http://schemas.microsoft.com/office/drawing/2014/main" id="{1D88035B-CB4C-21AB-4BD4-2B60AE12728D}"/>
              </a:ext>
            </a:extLst>
          </p:cNvPr>
          <p:cNvSpPr txBox="1"/>
          <p:nvPr/>
        </p:nvSpPr>
        <p:spPr>
          <a:xfrm>
            <a:off x="2729696" y="2513062"/>
            <a:ext cx="7020000" cy="276999"/>
          </a:xfrm>
          <a:prstGeom prst="rect">
            <a:avLst/>
          </a:prstGeom>
          <a:solidFill>
            <a:srgbClr val="003A52"/>
          </a:solidFill>
        </p:spPr>
        <p:txBody>
          <a:bodyPr wrap="square">
            <a:spAutoFit/>
          </a:bodyPr>
          <a:lstStyle/>
          <a:p>
            <a:pPr algn="ctr">
              <a:tabLst>
                <a:tab pos="1231265" algn="l"/>
              </a:tabLst>
            </a:pPr>
            <a:r>
              <a:rPr lang="en-GB" sz="1200" b="1" dirty="0">
                <a:solidFill>
                  <a:schemeClr val="bg1"/>
                </a:solidFill>
                <a:effectLst/>
                <a:latin typeface="Constantia" panose="02030602050306030303" pitchFamily="18" charset="0"/>
                <a:ea typeface="Times New Roman" panose="02020603050405020304" pitchFamily="18" charset="0"/>
              </a:rPr>
              <a:t>Mediation</a:t>
            </a:r>
            <a:endParaRPr lang="en-GB" sz="1200" dirty="0">
              <a:solidFill>
                <a:schemeClr val="bg1"/>
              </a:solidFill>
              <a:effectLst/>
              <a:latin typeface="Constantia" panose="02030602050306030303" pitchFamily="18" charset="0"/>
              <a:ea typeface="Times New Roman" panose="02020603050405020304" pitchFamily="18" charset="0"/>
            </a:endParaRPr>
          </a:p>
        </p:txBody>
      </p:sp>
      <p:sp>
        <p:nvSpPr>
          <p:cNvPr id="50" name="CasellaDiTesto 49">
            <a:extLst>
              <a:ext uri="{FF2B5EF4-FFF2-40B4-BE49-F238E27FC236}">
                <a16:creationId xmlns:a16="http://schemas.microsoft.com/office/drawing/2014/main" id="{A68CD6B4-345D-0E51-5176-74E1F498171D}"/>
              </a:ext>
            </a:extLst>
          </p:cNvPr>
          <p:cNvSpPr txBox="1"/>
          <p:nvPr/>
        </p:nvSpPr>
        <p:spPr>
          <a:xfrm>
            <a:off x="2710034" y="5506951"/>
            <a:ext cx="6917467" cy="276999"/>
          </a:xfrm>
          <a:prstGeom prst="rect">
            <a:avLst/>
          </a:prstGeom>
          <a:noFill/>
          <a:ln>
            <a:solidFill>
              <a:srgbClr val="DA3EA6"/>
            </a:solidFill>
          </a:ln>
        </p:spPr>
        <p:txBody>
          <a:bodyPr wrap="square">
            <a:spAutoFit/>
          </a:bodyPr>
          <a:lstStyle/>
          <a:p>
            <a:pPr algn="ctr"/>
            <a:r>
              <a:rPr lang="en-GB" sz="1100" b="0" i="0" u="none" strike="noStrike" dirty="0">
                <a:solidFill>
                  <a:srgbClr val="002060"/>
                </a:solidFill>
                <a:effectLst/>
                <a:latin typeface="Constantia" panose="02030602050306030303" pitchFamily="18" charset="0"/>
              </a:rPr>
              <a:t>Risk attenuation: </a:t>
            </a:r>
            <a:r>
              <a:rPr lang="en-GB" sz="1200" b="0" i="0" u="none" strike="noStrike" dirty="0">
                <a:solidFill>
                  <a:srgbClr val="DA3EA6"/>
                </a:solidFill>
                <a:effectLst/>
                <a:latin typeface="Constantia" panose="02030602050306030303" pitchFamily="18" charset="0"/>
              </a:rPr>
              <a:t>82%</a:t>
            </a:r>
            <a:endParaRPr lang="en-GB" sz="1100" dirty="0">
              <a:solidFill>
                <a:srgbClr val="DA3EA6"/>
              </a:solidFill>
              <a:latin typeface="Constantia" panose="02030602050306030303" pitchFamily="18" charset="0"/>
            </a:endParaRPr>
          </a:p>
        </p:txBody>
      </p:sp>
      <p:sp>
        <p:nvSpPr>
          <p:cNvPr id="54" name="CasellaDiTesto 53">
            <a:extLst>
              <a:ext uri="{FF2B5EF4-FFF2-40B4-BE49-F238E27FC236}">
                <a16:creationId xmlns:a16="http://schemas.microsoft.com/office/drawing/2014/main" id="{3C1AC988-E565-FA4B-7F64-AB74CF0AF2F6}"/>
              </a:ext>
            </a:extLst>
          </p:cNvPr>
          <p:cNvSpPr txBox="1"/>
          <p:nvPr/>
        </p:nvSpPr>
        <p:spPr>
          <a:xfrm>
            <a:off x="8651695" y="5120478"/>
            <a:ext cx="1012025" cy="230832"/>
          </a:xfrm>
          <a:prstGeom prst="rect">
            <a:avLst/>
          </a:prstGeom>
          <a:noFill/>
        </p:spPr>
        <p:txBody>
          <a:bodyPr wrap="square">
            <a:spAutoFit/>
          </a:bodyPr>
          <a:lstStyle/>
          <a:p>
            <a:r>
              <a:rPr lang="it-IT" sz="900" dirty="0">
                <a:solidFill>
                  <a:srgbClr val="002060"/>
                </a:solidFill>
                <a:latin typeface="Constantia" panose="02030602050306030303" pitchFamily="18" charset="0"/>
              </a:rPr>
              <a:t>* P &lt; 0.05</a:t>
            </a:r>
          </a:p>
        </p:txBody>
      </p:sp>
      <p:sp>
        <p:nvSpPr>
          <p:cNvPr id="56" name="CasellaDiTesto 55">
            <a:extLst>
              <a:ext uri="{FF2B5EF4-FFF2-40B4-BE49-F238E27FC236}">
                <a16:creationId xmlns:a16="http://schemas.microsoft.com/office/drawing/2014/main" id="{470B826A-64A1-2D45-A98A-707E50524276}"/>
              </a:ext>
            </a:extLst>
          </p:cNvPr>
          <p:cNvSpPr txBox="1"/>
          <p:nvPr/>
        </p:nvSpPr>
        <p:spPr>
          <a:xfrm>
            <a:off x="88096" y="5939720"/>
            <a:ext cx="12024000" cy="519920"/>
          </a:xfrm>
          <a:prstGeom prst="rect">
            <a:avLst/>
          </a:prstGeom>
          <a:solidFill>
            <a:srgbClr val="E7E9FB"/>
          </a:solidFill>
          <a:effectLst>
            <a:glow rad="131971">
              <a:srgbClr val="BB63CA">
                <a:alpha val="40000"/>
              </a:srgbClr>
            </a:glow>
          </a:effectLst>
        </p:spPr>
        <p:txBody>
          <a:bodyPr wrap="none" anchor="t" anchorCtr="0">
            <a:normAutofit/>
          </a:bodyPr>
          <a:lstStyle/>
          <a:p>
            <a:pPr algn="ctr">
              <a:lnSpc>
                <a:spcPct val="200000"/>
              </a:lnSpc>
            </a:pPr>
            <a:r>
              <a:rPr lang="en-GB" sz="1200" dirty="0">
                <a:solidFill>
                  <a:srgbClr val="002060"/>
                </a:solidFill>
                <a:latin typeface="Constantia" panose="02030602050306030303" pitchFamily="18" charset="0"/>
              </a:rPr>
              <a:t>The HCC trajectory passes almost entirely through diabetes</a:t>
            </a:r>
          </a:p>
        </p:txBody>
      </p:sp>
      <p:sp>
        <p:nvSpPr>
          <p:cNvPr id="57" name="CasellaDiTesto 56">
            <a:extLst>
              <a:ext uri="{FF2B5EF4-FFF2-40B4-BE49-F238E27FC236}">
                <a16:creationId xmlns:a16="http://schemas.microsoft.com/office/drawing/2014/main" id="{F6168C67-3839-A85E-9E49-7782F9D9E925}"/>
              </a:ext>
            </a:extLst>
          </p:cNvPr>
          <p:cNvSpPr txBox="1"/>
          <p:nvPr/>
        </p:nvSpPr>
        <p:spPr>
          <a:xfrm>
            <a:off x="0" y="5589702"/>
            <a:ext cx="12487115" cy="369332"/>
          </a:xfrm>
          <a:prstGeom prst="rect">
            <a:avLst/>
          </a:prstGeom>
          <a:noFill/>
        </p:spPr>
        <p:txBody>
          <a:bodyPr wrap="square" rtlCol="0">
            <a:spAutoFit/>
          </a:bodyPr>
          <a:lstStyle/>
          <a:p>
            <a:r>
              <a:rPr lang="it-IT" dirty="0">
                <a:solidFill>
                  <a:srgbClr val="DA3EA6"/>
                </a:solidFill>
              </a:rPr>
              <a:t>_________________________________________________________________________________________________________</a:t>
            </a:r>
          </a:p>
        </p:txBody>
      </p:sp>
      <p:pic>
        <p:nvPicPr>
          <p:cNvPr id="7" name="Immagine 6">
            <a:extLst>
              <a:ext uri="{FF2B5EF4-FFF2-40B4-BE49-F238E27FC236}">
                <a16:creationId xmlns:a16="http://schemas.microsoft.com/office/drawing/2014/main" id="{8B1291ED-C843-6413-C61A-38D437712B4B}"/>
              </a:ext>
            </a:extLst>
          </p:cNvPr>
          <p:cNvPicPr>
            <a:picLocks noChangeAspect="1"/>
          </p:cNvPicPr>
          <p:nvPr/>
        </p:nvPicPr>
        <p:blipFill>
          <a:blip r:embed="rId3"/>
          <a:stretch>
            <a:fillRect/>
          </a:stretch>
        </p:blipFill>
        <p:spPr>
          <a:xfrm>
            <a:off x="0" y="20651"/>
            <a:ext cx="12192000" cy="1021675"/>
          </a:xfrm>
          <a:prstGeom prst="rect">
            <a:avLst/>
          </a:prstGeom>
        </p:spPr>
      </p:pic>
      <p:sp>
        <p:nvSpPr>
          <p:cNvPr id="9" name="Rettangolo 8">
            <a:extLst>
              <a:ext uri="{FF2B5EF4-FFF2-40B4-BE49-F238E27FC236}">
                <a16:creationId xmlns:a16="http://schemas.microsoft.com/office/drawing/2014/main" id="{EADAC519-795F-9629-02DE-8BD9AD399FCC}"/>
              </a:ext>
            </a:extLst>
          </p:cNvPr>
          <p:cNvSpPr/>
          <p:nvPr/>
        </p:nvSpPr>
        <p:spPr>
          <a:xfrm>
            <a:off x="88095" y="6613835"/>
            <a:ext cx="11988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1675922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2"/>
          <a:srcRect/>
          <a:stretch/>
        </p:blipFill>
        <p:spPr>
          <a:xfrm>
            <a:off x="0" y="1786"/>
            <a:ext cx="12192000" cy="6854429"/>
          </a:xfrm>
          <a:prstGeom prst="rect">
            <a:avLst/>
          </a:prstGeom>
        </p:spPr>
      </p:pic>
      <p:sp>
        <p:nvSpPr>
          <p:cNvPr id="3" name="Rettangolo 2">
            <a:extLst>
              <a:ext uri="{FF2B5EF4-FFF2-40B4-BE49-F238E27FC236}">
                <a16:creationId xmlns:a16="http://schemas.microsoft.com/office/drawing/2014/main" id="{FBA49293-37F1-158D-90CE-7A3C35AA3901}"/>
              </a:ext>
            </a:extLst>
          </p:cNvPr>
          <p:cNvSpPr/>
          <p:nvPr/>
        </p:nvSpPr>
        <p:spPr>
          <a:xfrm>
            <a:off x="0" y="2338086"/>
            <a:ext cx="3889094" cy="25927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Ovale 1">
            <a:extLst>
              <a:ext uri="{FF2B5EF4-FFF2-40B4-BE49-F238E27FC236}">
                <a16:creationId xmlns:a16="http://schemas.microsoft.com/office/drawing/2014/main" id="{48AFB705-C218-8A44-E816-34826D1EC78E}"/>
              </a:ext>
            </a:extLst>
          </p:cNvPr>
          <p:cNvSpPr/>
          <p:nvPr/>
        </p:nvSpPr>
        <p:spPr>
          <a:xfrm>
            <a:off x="3889094" y="1834584"/>
            <a:ext cx="5555848" cy="417267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400" b="1" dirty="0">
                <a:solidFill>
                  <a:schemeClr val="tx1"/>
                </a:solidFill>
              </a:rPr>
              <a:t>Conclusions</a:t>
            </a:r>
          </a:p>
        </p:txBody>
      </p:sp>
    </p:spTree>
    <p:extLst>
      <p:ext uri="{BB962C8B-B14F-4D97-AF65-F5344CB8AC3E}">
        <p14:creationId xmlns:p14="http://schemas.microsoft.com/office/powerpoint/2010/main" val="12093716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42DDE701-E81E-9BC0-266B-5D8546EDE87E}"/>
              </a:ext>
            </a:extLst>
          </p:cNvPr>
          <p:cNvPicPr>
            <a:picLocks noChangeAspect="1"/>
          </p:cNvPicPr>
          <p:nvPr/>
        </p:nvPicPr>
        <p:blipFill>
          <a:blip r:embed="rId2"/>
          <a:stretch>
            <a:fillRect/>
          </a:stretch>
        </p:blipFill>
        <p:spPr>
          <a:xfrm>
            <a:off x="2401824" y="1417320"/>
            <a:ext cx="7772400" cy="5440680"/>
          </a:xfrm>
          <a:prstGeom prst="rect">
            <a:avLst/>
          </a:prstGeom>
        </p:spPr>
      </p:pic>
      <p:sp>
        <p:nvSpPr>
          <p:cNvPr id="7" name="Rettangolo con angoli arrotondati 6">
            <a:extLst>
              <a:ext uri="{FF2B5EF4-FFF2-40B4-BE49-F238E27FC236}">
                <a16:creationId xmlns:a16="http://schemas.microsoft.com/office/drawing/2014/main" id="{6C67328F-30E5-9E5D-ACF2-4A032A130F6D}"/>
              </a:ext>
            </a:extLst>
          </p:cNvPr>
          <p:cNvSpPr/>
          <p:nvPr/>
        </p:nvSpPr>
        <p:spPr>
          <a:xfrm>
            <a:off x="2401824" y="1417320"/>
            <a:ext cx="7772400" cy="5263089"/>
          </a:xfrm>
          <a:prstGeom prst="roundRect">
            <a:avLst>
              <a:gd name="adj" fmla="val 188"/>
            </a:avLst>
          </a:prstGeom>
          <a:noFill/>
          <a:ln>
            <a:solidFill>
              <a:srgbClr val="00597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CasellaDiTesto 8">
            <a:extLst>
              <a:ext uri="{FF2B5EF4-FFF2-40B4-BE49-F238E27FC236}">
                <a16:creationId xmlns:a16="http://schemas.microsoft.com/office/drawing/2014/main" id="{E64B673A-A2A6-1D5F-B081-2408BB04B904}"/>
              </a:ext>
            </a:extLst>
          </p:cNvPr>
          <p:cNvSpPr txBox="1"/>
          <p:nvPr/>
        </p:nvSpPr>
        <p:spPr>
          <a:xfrm>
            <a:off x="7506038" y="6167378"/>
            <a:ext cx="4685962" cy="507831"/>
          </a:xfrm>
          <a:prstGeom prst="rect">
            <a:avLst/>
          </a:prstGeom>
          <a:solidFill>
            <a:srgbClr val="003A52"/>
          </a:solidFill>
        </p:spPr>
        <p:txBody>
          <a:bodyPr wrap="square">
            <a:spAutoFit/>
          </a:bodyPr>
          <a:lstStyle/>
          <a:p>
            <a:pPr marL="171450" indent="-171450">
              <a:buFont typeface="Arial" panose="020B0604020202020204" pitchFamily="34" charset="0"/>
              <a:buChar char="•"/>
              <a:tabLst>
                <a:tab pos="1231265" algn="l"/>
              </a:tabLst>
            </a:pPr>
            <a:r>
              <a:rPr lang="en-GB" sz="900" b="1" dirty="0">
                <a:solidFill>
                  <a:schemeClr val="bg1"/>
                </a:solidFill>
                <a:effectLst/>
                <a:latin typeface="Constantia" panose="02030602050306030303" pitchFamily="18" charset="0"/>
                <a:ea typeface="Times New Roman" panose="02020603050405020304" pitchFamily="18" charset="0"/>
              </a:rPr>
              <a:t>Consistent with recent epidemiologic data</a:t>
            </a:r>
          </a:p>
          <a:p>
            <a:pPr marL="171450" indent="-171450" algn="just">
              <a:buFont typeface="Arial" panose="020B0604020202020204" pitchFamily="34" charset="0"/>
              <a:buChar char="•"/>
              <a:tabLst>
                <a:tab pos="1231265" algn="l"/>
              </a:tabLst>
            </a:pPr>
            <a:r>
              <a:rPr lang="en-GB" sz="900" b="1" dirty="0">
                <a:solidFill>
                  <a:schemeClr val="bg1"/>
                </a:solidFill>
                <a:latin typeface="Constantia" panose="02030602050306030303" pitchFamily="18" charset="0"/>
                <a:ea typeface="Times New Roman" panose="02020603050405020304" pitchFamily="18" charset="0"/>
              </a:rPr>
              <a:t>Difficulties in retrospectively obtaining “complete” follow-up in a non-surveillance receiving population</a:t>
            </a:r>
            <a:endParaRPr lang="en-GB" sz="900" dirty="0">
              <a:solidFill>
                <a:schemeClr val="bg1"/>
              </a:solidFill>
              <a:effectLst/>
              <a:latin typeface="Constantia" panose="02030602050306030303" pitchFamily="18" charset="0"/>
              <a:ea typeface="Times New Roman" panose="02020603050405020304" pitchFamily="18" charset="0"/>
            </a:endParaRPr>
          </a:p>
        </p:txBody>
      </p:sp>
      <p:sp>
        <p:nvSpPr>
          <p:cNvPr id="10" name="CasellaDiTesto 9">
            <a:extLst>
              <a:ext uri="{FF2B5EF4-FFF2-40B4-BE49-F238E27FC236}">
                <a16:creationId xmlns:a16="http://schemas.microsoft.com/office/drawing/2014/main" id="{A46804D3-8D21-66E3-0EE0-744528AE8F07}"/>
              </a:ext>
            </a:extLst>
          </p:cNvPr>
          <p:cNvSpPr txBox="1"/>
          <p:nvPr/>
        </p:nvSpPr>
        <p:spPr>
          <a:xfrm>
            <a:off x="135380" y="6327356"/>
            <a:ext cx="3497836" cy="369332"/>
          </a:xfrm>
          <a:prstGeom prst="rect">
            <a:avLst/>
          </a:prstGeom>
          <a:solidFill>
            <a:srgbClr val="003A52"/>
          </a:solidFill>
        </p:spPr>
        <p:txBody>
          <a:bodyPr wrap="square">
            <a:spAutoFit/>
          </a:bodyPr>
          <a:lstStyle/>
          <a:p>
            <a:pPr algn="ctr">
              <a:tabLst>
                <a:tab pos="1231265" algn="l"/>
              </a:tabLst>
            </a:pPr>
            <a:r>
              <a:rPr lang="en-GB" sz="900" b="1" dirty="0">
                <a:solidFill>
                  <a:schemeClr val="bg1"/>
                </a:solidFill>
                <a:latin typeface="Constantia" panose="02030602050306030303" pitchFamily="18" charset="0"/>
                <a:ea typeface="Times New Roman" panose="02020603050405020304" pitchFamily="18" charset="0"/>
              </a:rPr>
              <a:t>Limited to evaluate “T2DM” adding at a 1 time point</a:t>
            </a:r>
          </a:p>
          <a:p>
            <a:pPr algn="ctr">
              <a:tabLst>
                <a:tab pos="1231265" algn="l"/>
              </a:tabLst>
            </a:pPr>
            <a:r>
              <a:rPr lang="en-GB" sz="900" b="1" dirty="0">
                <a:solidFill>
                  <a:schemeClr val="bg1"/>
                </a:solidFill>
                <a:latin typeface="Constantia" panose="02030602050306030303" pitchFamily="18" charset="0"/>
                <a:ea typeface="Times New Roman" panose="02020603050405020304" pitchFamily="18" charset="0"/>
              </a:rPr>
              <a:t> (i.e., 2 year intermediate check-up)</a:t>
            </a:r>
            <a:endParaRPr lang="en-GB" sz="900" dirty="0">
              <a:solidFill>
                <a:schemeClr val="bg1"/>
              </a:solidFill>
              <a:effectLst/>
              <a:latin typeface="Constantia" panose="02030602050306030303" pitchFamily="18" charset="0"/>
              <a:ea typeface="Times New Roman" panose="02020603050405020304" pitchFamily="18" charset="0"/>
            </a:endParaRPr>
          </a:p>
        </p:txBody>
      </p:sp>
      <p:cxnSp>
        <p:nvCxnSpPr>
          <p:cNvPr id="13" name="Connettore 4 12">
            <a:extLst>
              <a:ext uri="{FF2B5EF4-FFF2-40B4-BE49-F238E27FC236}">
                <a16:creationId xmlns:a16="http://schemas.microsoft.com/office/drawing/2014/main" id="{610BB12B-DEB9-CD38-524F-60A564AB5CED}"/>
              </a:ext>
            </a:extLst>
          </p:cNvPr>
          <p:cNvCxnSpPr>
            <a:cxnSpLocks/>
            <a:stCxn id="9" idx="1"/>
          </p:cNvCxnSpPr>
          <p:nvPr/>
        </p:nvCxnSpPr>
        <p:spPr>
          <a:xfrm rot="10800000">
            <a:off x="7010408" y="6421294"/>
            <a:ext cx="495631" cy="1"/>
          </a:xfrm>
          <a:prstGeom prst="bentConnector3">
            <a:avLst>
              <a:gd name="adj1" fmla="val 50000"/>
            </a:avLst>
          </a:prstGeom>
          <a:ln w="12700">
            <a:solidFill>
              <a:srgbClr val="005978"/>
            </a:solidFill>
          </a:ln>
        </p:spPr>
        <p:style>
          <a:lnRef idx="1">
            <a:schemeClr val="accent1"/>
          </a:lnRef>
          <a:fillRef idx="0">
            <a:schemeClr val="accent1"/>
          </a:fillRef>
          <a:effectRef idx="0">
            <a:schemeClr val="accent1"/>
          </a:effectRef>
          <a:fontRef idx="minor">
            <a:schemeClr val="tx1"/>
          </a:fontRef>
        </p:style>
      </p:cxnSp>
      <p:sp>
        <p:nvSpPr>
          <p:cNvPr id="16" name="Ovale 15">
            <a:extLst>
              <a:ext uri="{FF2B5EF4-FFF2-40B4-BE49-F238E27FC236}">
                <a16:creationId xmlns:a16="http://schemas.microsoft.com/office/drawing/2014/main" id="{5D4F4F57-6C4D-DD27-86D5-395D671CC75F}"/>
              </a:ext>
            </a:extLst>
          </p:cNvPr>
          <p:cNvSpPr/>
          <p:nvPr/>
        </p:nvSpPr>
        <p:spPr>
          <a:xfrm>
            <a:off x="8856233" y="4911277"/>
            <a:ext cx="1867886" cy="813901"/>
          </a:xfrm>
          <a:prstGeom prst="ellipse">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latin typeface="Constantia" panose="02030602050306030303" pitchFamily="18" charset="0"/>
              </a:rPr>
              <a:t>No info on PH status</a:t>
            </a:r>
          </a:p>
        </p:txBody>
      </p:sp>
      <p:sp>
        <p:nvSpPr>
          <p:cNvPr id="2" name="Rettangolo 1">
            <a:extLst>
              <a:ext uri="{FF2B5EF4-FFF2-40B4-BE49-F238E27FC236}">
                <a16:creationId xmlns:a16="http://schemas.microsoft.com/office/drawing/2014/main" id="{9B6CCB36-2209-D924-9083-60B0EBADBA9E}"/>
              </a:ext>
            </a:extLst>
          </p:cNvPr>
          <p:cNvSpPr/>
          <p:nvPr/>
        </p:nvSpPr>
        <p:spPr>
          <a:xfrm>
            <a:off x="3450497" y="5725178"/>
            <a:ext cx="170687" cy="22832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a:extLst>
              <a:ext uri="{FF2B5EF4-FFF2-40B4-BE49-F238E27FC236}">
                <a16:creationId xmlns:a16="http://schemas.microsoft.com/office/drawing/2014/main" id="{C974D8DD-D9C8-AC66-7478-B7E8AE15B053}"/>
              </a:ext>
            </a:extLst>
          </p:cNvPr>
          <p:cNvSpPr/>
          <p:nvPr/>
        </p:nvSpPr>
        <p:spPr>
          <a:xfrm rot="18431309">
            <a:off x="7260249" y="4534666"/>
            <a:ext cx="36000" cy="1008000"/>
          </a:xfrm>
          <a:prstGeom prst="rect">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a:extLst>
              <a:ext uri="{FF2B5EF4-FFF2-40B4-BE49-F238E27FC236}">
                <a16:creationId xmlns:a16="http://schemas.microsoft.com/office/drawing/2014/main" id="{10BA5187-F9DF-653B-B445-6445448F0106}"/>
              </a:ext>
            </a:extLst>
          </p:cNvPr>
          <p:cNvSpPr/>
          <p:nvPr/>
        </p:nvSpPr>
        <p:spPr>
          <a:xfrm rot="16200000">
            <a:off x="8249780" y="4742227"/>
            <a:ext cx="36000" cy="1188000"/>
          </a:xfrm>
          <a:prstGeom prst="rect">
            <a:avLst/>
          </a:prstGeom>
          <a:solidFill>
            <a:srgbClr val="003A52"/>
          </a:solidFill>
          <a:ln>
            <a:solidFill>
              <a:srgbClr val="003A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2" name="Connettore 4 11">
            <a:extLst>
              <a:ext uri="{FF2B5EF4-FFF2-40B4-BE49-F238E27FC236}">
                <a16:creationId xmlns:a16="http://schemas.microsoft.com/office/drawing/2014/main" id="{50CEF991-CBCC-5CE5-FFCD-B9E8A4A189F8}"/>
              </a:ext>
            </a:extLst>
          </p:cNvPr>
          <p:cNvCxnSpPr>
            <a:cxnSpLocks/>
          </p:cNvCxnSpPr>
          <p:nvPr/>
        </p:nvCxnSpPr>
        <p:spPr>
          <a:xfrm rot="5400000" flipH="1" flipV="1">
            <a:off x="2481436" y="5300466"/>
            <a:ext cx="552403" cy="1578230"/>
          </a:xfrm>
          <a:prstGeom prst="bentConnector2">
            <a:avLst/>
          </a:prstGeom>
          <a:ln w="12700">
            <a:solidFill>
              <a:srgbClr val="005978"/>
            </a:solidFill>
          </a:ln>
        </p:spPr>
        <p:style>
          <a:lnRef idx="1">
            <a:schemeClr val="accent1"/>
          </a:lnRef>
          <a:fillRef idx="0">
            <a:schemeClr val="accent1"/>
          </a:fillRef>
          <a:effectRef idx="0">
            <a:schemeClr val="accent1"/>
          </a:effectRef>
          <a:fontRef idx="minor">
            <a:schemeClr val="tx1"/>
          </a:fontRef>
        </p:style>
      </p:cxnSp>
      <p:pic>
        <p:nvPicPr>
          <p:cNvPr id="14" name="Immagine 13">
            <a:extLst>
              <a:ext uri="{FF2B5EF4-FFF2-40B4-BE49-F238E27FC236}">
                <a16:creationId xmlns:a16="http://schemas.microsoft.com/office/drawing/2014/main" id="{4B442A19-E284-79F9-B072-6CE599552E00}"/>
              </a:ext>
            </a:extLst>
          </p:cNvPr>
          <p:cNvPicPr>
            <a:picLocks noChangeAspect="1"/>
          </p:cNvPicPr>
          <p:nvPr/>
        </p:nvPicPr>
        <p:blipFill>
          <a:blip r:embed="rId3"/>
          <a:stretch>
            <a:fillRect/>
          </a:stretch>
        </p:blipFill>
        <p:spPr>
          <a:xfrm>
            <a:off x="0" y="0"/>
            <a:ext cx="12192000" cy="1021675"/>
          </a:xfrm>
          <a:prstGeom prst="rect">
            <a:avLst/>
          </a:prstGeom>
        </p:spPr>
      </p:pic>
    </p:spTree>
    <p:extLst>
      <p:ext uri="{BB962C8B-B14F-4D97-AF65-F5344CB8AC3E}">
        <p14:creationId xmlns:p14="http://schemas.microsoft.com/office/powerpoint/2010/main" val="1544194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2"/>
          <a:srcRect/>
          <a:stretch/>
        </p:blipFill>
        <p:spPr>
          <a:xfrm>
            <a:off x="0" y="1786"/>
            <a:ext cx="12192000" cy="6854429"/>
          </a:xfrm>
          <a:prstGeom prst="rect">
            <a:avLst/>
          </a:prstGeom>
        </p:spPr>
      </p:pic>
      <p:sp>
        <p:nvSpPr>
          <p:cNvPr id="3" name="Rettangolo 2">
            <a:extLst>
              <a:ext uri="{FF2B5EF4-FFF2-40B4-BE49-F238E27FC236}">
                <a16:creationId xmlns:a16="http://schemas.microsoft.com/office/drawing/2014/main" id="{FBA49293-37F1-158D-90CE-7A3C35AA3901}"/>
              </a:ext>
            </a:extLst>
          </p:cNvPr>
          <p:cNvSpPr/>
          <p:nvPr/>
        </p:nvSpPr>
        <p:spPr>
          <a:xfrm>
            <a:off x="0" y="2338086"/>
            <a:ext cx="3889094" cy="25927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Ovale 1">
            <a:extLst>
              <a:ext uri="{FF2B5EF4-FFF2-40B4-BE49-F238E27FC236}">
                <a16:creationId xmlns:a16="http://schemas.microsoft.com/office/drawing/2014/main" id="{48AFB705-C218-8A44-E816-34826D1EC78E}"/>
              </a:ext>
            </a:extLst>
          </p:cNvPr>
          <p:cNvSpPr/>
          <p:nvPr/>
        </p:nvSpPr>
        <p:spPr>
          <a:xfrm>
            <a:off x="3889094" y="1834584"/>
            <a:ext cx="5555848" cy="417267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400" b="1" dirty="0">
                <a:solidFill>
                  <a:schemeClr val="tx1"/>
                </a:solidFill>
              </a:rPr>
              <a:t>Background </a:t>
            </a:r>
          </a:p>
          <a:p>
            <a:pPr algn="ctr"/>
            <a:r>
              <a:rPr lang="en-GB" sz="4400" b="1" dirty="0">
                <a:solidFill>
                  <a:srgbClr val="DA3EA6"/>
                </a:solidFill>
              </a:rPr>
              <a:t>&amp;</a:t>
            </a:r>
            <a:r>
              <a:rPr lang="en-GB" sz="4400" b="1" dirty="0">
                <a:solidFill>
                  <a:schemeClr val="tx1"/>
                </a:solidFill>
              </a:rPr>
              <a:t> </a:t>
            </a:r>
          </a:p>
          <a:p>
            <a:pPr algn="ctr"/>
            <a:r>
              <a:rPr lang="en-GB" sz="4400" b="1" dirty="0">
                <a:solidFill>
                  <a:schemeClr val="tx1"/>
                </a:solidFill>
              </a:rPr>
              <a:t>Aims</a:t>
            </a:r>
          </a:p>
        </p:txBody>
      </p:sp>
    </p:spTree>
    <p:extLst>
      <p:ext uri="{BB962C8B-B14F-4D97-AF65-F5344CB8AC3E}">
        <p14:creationId xmlns:p14="http://schemas.microsoft.com/office/powerpoint/2010/main" val="4074911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ttangolo con angoli arrotondati 19">
            <a:extLst>
              <a:ext uri="{FF2B5EF4-FFF2-40B4-BE49-F238E27FC236}">
                <a16:creationId xmlns:a16="http://schemas.microsoft.com/office/drawing/2014/main" id="{B18B6377-CD1C-DC8F-CC64-879FD728CA22}"/>
              </a:ext>
            </a:extLst>
          </p:cNvPr>
          <p:cNvSpPr/>
          <p:nvPr/>
        </p:nvSpPr>
        <p:spPr>
          <a:xfrm>
            <a:off x="8987588" y="1691278"/>
            <a:ext cx="3224561" cy="4893590"/>
          </a:xfrm>
          <a:prstGeom prst="roundRect">
            <a:avLst>
              <a:gd name="adj" fmla="val 52"/>
            </a:avLst>
          </a:prstGeom>
          <a:gradFill flip="none" rotWithShape="1">
            <a:gsLst>
              <a:gs pos="97000">
                <a:srgbClr val="7D62C6"/>
              </a:gs>
              <a:gs pos="91000">
                <a:srgbClr val="7D62C6"/>
              </a:gs>
              <a:gs pos="95000">
                <a:srgbClr val="DA3EA6"/>
              </a:gs>
              <a:gs pos="76000">
                <a:srgbClr val="E7E9FB"/>
              </a:gs>
              <a:gs pos="92000">
                <a:schemeClr val="accent4">
                  <a:lumMod val="75000"/>
                  <a:tint val="44500"/>
                  <a:satMod val="160000"/>
                </a:schemeClr>
              </a:gs>
              <a:gs pos="100000">
                <a:schemeClr val="accent4">
                  <a:lumMod val="75000"/>
                  <a:tint val="23500"/>
                  <a:satMod val="160000"/>
                </a:schemeClr>
              </a:gs>
            </a:gsLst>
            <a:lin ang="2700000" scaled="1"/>
            <a:tileRect/>
          </a:gradFill>
          <a:effectLst>
            <a:softEdge rad="51431"/>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Rettangolo con angoli arrotondati 22">
            <a:extLst>
              <a:ext uri="{FF2B5EF4-FFF2-40B4-BE49-F238E27FC236}">
                <a16:creationId xmlns:a16="http://schemas.microsoft.com/office/drawing/2014/main" id="{FEE2E3D7-E00A-99D7-449B-9B82B0722B4F}"/>
              </a:ext>
            </a:extLst>
          </p:cNvPr>
          <p:cNvSpPr/>
          <p:nvPr/>
        </p:nvSpPr>
        <p:spPr>
          <a:xfrm>
            <a:off x="-23933" y="994636"/>
            <a:ext cx="12253133" cy="1102810"/>
          </a:xfrm>
          <a:prstGeom prst="roundRect">
            <a:avLst>
              <a:gd name="adj" fmla="val 3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Pentagono 7">
            <a:extLst>
              <a:ext uri="{FF2B5EF4-FFF2-40B4-BE49-F238E27FC236}">
                <a16:creationId xmlns:a16="http://schemas.microsoft.com/office/drawing/2014/main" id="{616D8B2F-D766-60B6-0CD3-706CC4FF374C}"/>
              </a:ext>
            </a:extLst>
          </p:cNvPr>
          <p:cNvSpPr/>
          <p:nvPr/>
        </p:nvSpPr>
        <p:spPr>
          <a:xfrm>
            <a:off x="0" y="2554198"/>
            <a:ext cx="8987589" cy="791836"/>
          </a:xfrm>
          <a:prstGeom prst="homePlate">
            <a:avLst/>
          </a:prstGeom>
          <a:solidFill>
            <a:srgbClr val="E7E9FB"/>
          </a:solidFill>
          <a:effectLst>
            <a:glow rad="63500">
              <a:srgbClr val="DA3EA6"/>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en-GB" sz="1400" b="1" dirty="0">
                <a:solidFill>
                  <a:srgbClr val="003A52"/>
                </a:solidFill>
                <a:latin typeface="Constantia" panose="02030602050306030303" pitchFamily="18" charset="0"/>
              </a:rPr>
              <a:t>The combination of CMRFs identifies </a:t>
            </a:r>
            <a:r>
              <a:rPr lang="en-GB" sz="1400" b="1" i="1" dirty="0">
                <a:solidFill>
                  <a:srgbClr val="DA3EA6"/>
                </a:solidFill>
                <a:latin typeface="Constantia" panose="02030602050306030303" pitchFamily="18" charset="0"/>
              </a:rPr>
              <a:t>Metabolic Clusters </a:t>
            </a:r>
            <a:r>
              <a:rPr lang="en-GB" sz="1400" b="1" dirty="0">
                <a:solidFill>
                  <a:srgbClr val="003A52"/>
                </a:solidFill>
                <a:latin typeface="Constantia" panose="02030602050306030303" pitchFamily="18" charset="0"/>
              </a:rPr>
              <a:t>in the MASLD  setting, where AF patients with </a:t>
            </a:r>
            <a:r>
              <a:rPr lang="en-GB" sz="1400" b="1" i="1" u="sng" dirty="0">
                <a:solidFill>
                  <a:srgbClr val="DA3EA6"/>
                </a:solidFill>
                <a:latin typeface="Constantia" panose="02030602050306030303" pitchFamily="18" charset="0"/>
              </a:rPr>
              <a:t>&gt;</a:t>
            </a:r>
            <a:r>
              <a:rPr lang="en-GB" sz="1400" b="1" i="1" dirty="0">
                <a:solidFill>
                  <a:srgbClr val="DA3EA6"/>
                </a:solidFill>
                <a:latin typeface="Constantia" panose="02030602050306030303" pitchFamily="18" charset="0"/>
              </a:rPr>
              <a:t> 3 CMRFs </a:t>
            </a:r>
            <a:r>
              <a:rPr lang="en-GB" sz="1400" b="1" dirty="0">
                <a:solidFill>
                  <a:srgbClr val="003A52"/>
                </a:solidFill>
                <a:latin typeface="Constantia" panose="02030602050306030303" pitchFamily="18" charset="0"/>
              </a:rPr>
              <a:t>(“Cluster III”) show a </a:t>
            </a:r>
            <a:r>
              <a:rPr lang="en-GB" sz="1400" b="1" i="1" dirty="0">
                <a:solidFill>
                  <a:srgbClr val="DA3EA6"/>
                </a:solidFill>
                <a:latin typeface="Constantia" panose="02030602050306030303" pitchFamily="18" charset="0"/>
              </a:rPr>
              <a:t>higher risk </a:t>
            </a:r>
            <a:r>
              <a:rPr lang="en-GB" sz="1400" b="1" dirty="0">
                <a:solidFill>
                  <a:srgbClr val="003A52"/>
                </a:solidFill>
                <a:latin typeface="Constantia" panose="02030602050306030303" pitchFamily="18" charset="0"/>
              </a:rPr>
              <a:t>of HCC occurrence  </a:t>
            </a:r>
          </a:p>
        </p:txBody>
      </p:sp>
      <p:sp>
        <p:nvSpPr>
          <p:cNvPr id="13" name="Pentagono 12">
            <a:extLst>
              <a:ext uri="{FF2B5EF4-FFF2-40B4-BE49-F238E27FC236}">
                <a16:creationId xmlns:a16="http://schemas.microsoft.com/office/drawing/2014/main" id="{8272917B-4046-60BF-5238-EFE3F22CF672}"/>
              </a:ext>
            </a:extLst>
          </p:cNvPr>
          <p:cNvSpPr/>
          <p:nvPr/>
        </p:nvSpPr>
        <p:spPr>
          <a:xfrm>
            <a:off x="48768" y="5715972"/>
            <a:ext cx="12107732" cy="791836"/>
          </a:xfrm>
          <a:prstGeom prst="homePlate">
            <a:avLst/>
          </a:prstGeom>
          <a:solidFill>
            <a:srgbClr val="7D62C6">
              <a:alpha val="29000"/>
            </a:srgbClr>
          </a:solidFill>
          <a:effectLst>
            <a:glow rad="63500">
              <a:schemeClr val="bg1"/>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en-GB" sz="1400" b="1" dirty="0">
                <a:solidFill>
                  <a:srgbClr val="002060"/>
                </a:solidFill>
                <a:latin typeface="Constantia" panose="02030602050306030303" pitchFamily="18" charset="0"/>
              </a:rPr>
              <a:t>In the Era of Precision Medicine, this evidence suggests that the trajectories do not depend on the mere sum of CMRFs, but rather on precise </a:t>
            </a:r>
            <a:r>
              <a:rPr lang="en-GB" sz="1400" b="1" dirty="0">
                <a:solidFill>
                  <a:srgbClr val="DA3EA6"/>
                </a:solidFill>
                <a:latin typeface="Constantia" panose="02030602050306030303" pitchFamily="18" charset="0"/>
              </a:rPr>
              <a:t>dynamic </a:t>
            </a:r>
            <a:r>
              <a:rPr lang="en-GB" sz="1400" b="1" dirty="0">
                <a:solidFill>
                  <a:srgbClr val="002060"/>
                </a:solidFill>
                <a:latin typeface="Constantia" panose="02030602050306030303" pitchFamily="18" charset="0"/>
              </a:rPr>
              <a:t>interactions (</a:t>
            </a:r>
            <a:r>
              <a:rPr lang="en-GB" sz="1400" b="1" dirty="0">
                <a:solidFill>
                  <a:srgbClr val="DA3EA6"/>
                </a:solidFill>
                <a:latin typeface="Constantia" panose="02030602050306030303" pitchFamily="18" charset="0"/>
              </a:rPr>
              <a:t>synergic effect</a:t>
            </a:r>
            <a:r>
              <a:rPr lang="en-GB" sz="1400" b="1" dirty="0">
                <a:solidFill>
                  <a:srgbClr val="002060"/>
                </a:solidFill>
                <a:latin typeface="Constantia" panose="02030602050306030303" pitchFamily="18" charset="0"/>
              </a:rPr>
              <a:t>), thus configuring individual </a:t>
            </a:r>
            <a:r>
              <a:rPr lang="en-GB" sz="1400" b="1" i="1" dirty="0">
                <a:solidFill>
                  <a:srgbClr val="DA3EA6"/>
                </a:solidFill>
                <a:latin typeface="Constantia" panose="02030602050306030303" pitchFamily="18" charset="0"/>
              </a:rPr>
              <a:t>metabolic signatures</a:t>
            </a:r>
            <a:r>
              <a:rPr lang="en-GB" sz="1400" dirty="0">
                <a:solidFill>
                  <a:srgbClr val="DA3EA6"/>
                </a:solidFill>
                <a:latin typeface="Constantia" panose="02030602050306030303" pitchFamily="18" charset="0"/>
              </a:rPr>
              <a:t> </a:t>
            </a:r>
            <a:r>
              <a:rPr lang="en-GB" sz="1400" b="1" dirty="0">
                <a:solidFill>
                  <a:srgbClr val="002060"/>
                </a:solidFill>
                <a:latin typeface="Constantia" panose="02030602050306030303" pitchFamily="18" charset="0"/>
              </a:rPr>
              <a:t>providing a tailored risk-stratification </a:t>
            </a:r>
            <a:endParaRPr lang="en-GB" sz="1400" b="1" i="1" dirty="0">
              <a:solidFill>
                <a:srgbClr val="002060"/>
              </a:solidFill>
              <a:latin typeface="Constantia" panose="02030602050306030303" pitchFamily="18" charset="0"/>
            </a:endParaRPr>
          </a:p>
        </p:txBody>
      </p:sp>
      <p:pic>
        <p:nvPicPr>
          <p:cNvPr id="19" name="Immagine 18">
            <a:extLst>
              <a:ext uri="{FF2B5EF4-FFF2-40B4-BE49-F238E27FC236}">
                <a16:creationId xmlns:a16="http://schemas.microsoft.com/office/drawing/2014/main" id="{42C9D6C7-2C99-FD09-9674-A447B9E8872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129387" y="3353598"/>
            <a:ext cx="2961179" cy="2132332"/>
          </a:xfrm>
          <a:prstGeom prst="rect">
            <a:avLst/>
          </a:prstGeom>
        </p:spPr>
      </p:pic>
      <p:sp>
        <p:nvSpPr>
          <p:cNvPr id="12" name="Pentagono 11">
            <a:extLst>
              <a:ext uri="{FF2B5EF4-FFF2-40B4-BE49-F238E27FC236}">
                <a16:creationId xmlns:a16="http://schemas.microsoft.com/office/drawing/2014/main" id="{E1602C07-97CE-960D-FCF5-0509DFB6CB53}"/>
              </a:ext>
            </a:extLst>
          </p:cNvPr>
          <p:cNvSpPr/>
          <p:nvPr/>
        </p:nvSpPr>
        <p:spPr>
          <a:xfrm>
            <a:off x="24383" y="4770174"/>
            <a:ext cx="8412481" cy="791836"/>
          </a:xfrm>
          <a:prstGeom prst="homePlate">
            <a:avLst/>
          </a:prstGeom>
          <a:solidFill>
            <a:srgbClr val="E7E9FB"/>
          </a:solidFill>
          <a:effectLst>
            <a:glow rad="63500">
              <a:srgbClr val="DA3EA6"/>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GB" sz="1400" b="1" dirty="0">
                <a:solidFill>
                  <a:srgbClr val="003A52"/>
                </a:solidFill>
                <a:latin typeface="Constantia" panose="02030602050306030303" pitchFamily="18" charset="0"/>
              </a:rPr>
              <a:t>In this scenario, </a:t>
            </a:r>
            <a:r>
              <a:rPr lang="en-GB" sz="1400" b="1" i="1" dirty="0">
                <a:solidFill>
                  <a:srgbClr val="DA3EA6"/>
                </a:solidFill>
                <a:latin typeface="Constantia" panose="02030602050306030303" pitchFamily="18" charset="0"/>
              </a:rPr>
              <a:t>diabetes mellitus </a:t>
            </a:r>
            <a:r>
              <a:rPr lang="en-GB" sz="1400" b="1" dirty="0">
                <a:solidFill>
                  <a:srgbClr val="003A52"/>
                </a:solidFill>
                <a:latin typeface="Constantia" panose="02030602050306030303" pitchFamily="18" charset="0"/>
              </a:rPr>
              <a:t>(ongoing occurrence) emerges as a disease-modifying </a:t>
            </a:r>
            <a:r>
              <a:rPr lang="en-GB" sz="1400" b="1" i="1" dirty="0">
                <a:solidFill>
                  <a:srgbClr val="DA3EA6"/>
                </a:solidFill>
                <a:latin typeface="Constantia" panose="02030602050306030303" pitchFamily="18" charset="0"/>
              </a:rPr>
              <a:t>mediator</a:t>
            </a:r>
            <a:r>
              <a:rPr lang="en-GB" sz="1400" b="1" dirty="0">
                <a:solidFill>
                  <a:srgbClr val="003A52"/>
                </a:solidFill>
                <a:latin typeface="Constantia" panose="02030602050306030303" pitchFamily="18" charset="0"/>
              </a:rPr>
              <a:t> driving the association between cumulative metabolic burden and HCC risk</a:t>
            </a:r>
          </a:p>
        </p:txBody>
      </p:sp>
      <p:sp>
        <p:nvSpPr>
          <p:cNvPr id="9" name="Pentagono 8">
            <a:extLst>
              <a:ext uri="{FF2B5EF4-FFF2-40B4-BE49-F238E27FC236}">
                <a16:creationId xmlns:a16="http://schemas.microsoft.com/office/drawing/2014/main" id="{5B7AD3D5-44CA-CA3A-4C34-617B910BC5B2}"/>
              </a:ext>
            </a:extLst>
          </p:cNvPr>
          <p:cNvSpPr/>
          <p:nvPr/>
        </p:nvSpPr>
        <p:spPr>
          <a:xfrm>
            <a:off x="0" y="3662186"/>
            <a:ext cx="8717280" cy="791836"/>
          </a:xfrm>
          <a:prstGeom prst="homePlate">
            <a:avLst/>
          </a:prstGeom>
          <a:solidFill>
            <a:srgbClr val="E7E9FB"/>
          </a:solidFill>
          <a:effectLst>
            <a:glow rad="63500">
              <a:srgbClr val="DA3EA6"/>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en-GB" sz="1400" b="1" dirty="0">
                <a:solidFill>
                  <a:srgbClr val="003A52"/>
                </a:solidFill>
                <a:latin typeface="Constantia" panose="02030602050306030303" pitchFamily="18" charset="0"/>
              </a:rPr>
              <a:t>Among individual MD profiles of this cluster, MASLD-AF patients simultaneously showing diabetes, obesity, and hypertension reported a higher risk of </a:t>
            </a:r>
            <a:r>
              <a:rPr lang="en-GB" sz="1400" b="1" i="1" dirty="0">
                <a:solidFill>
                  <a:srgbClr val="DA3EA6"/>
                </a:solidFill>
                <a:latin typeface="Constantia" panose="02030602050306030303" pitchFamily="18" charset="0"/>
              </a:rPr>
              <a:t>HCC overall </a:t>
            </a:r>
            <a:r>
              <a:rPr lang="en-GB" sz="1400" b="1" dirty="0">
                <a:solidFill>
                  <a:srgbClr val="003A52"/>
                </a:solidFill>
                <a:latin typeface="Constantia" panose="02030602050306030303" pitchFamily="18" charset="0"/>
              </a:rPr>
              <a:t>and </a:t>
            </a:r>
            <a:r>
              <a:rPr lang="en-GB" sz="1400" b="1" i="1" dirty="0">
                <a:solidFill>
                  <a:srgbClr val="DA3EA6"/>
                </a:solidFill>
                <a:latin typeface="Constantia" panose="02030602050306030303" pitchFamily="18" charset="0"/>
              </a:rPr>
              <a:t>HCC</a:t>
            </a:r>
            <a:r>
              <a:rPr lang="en-GB" sz="1400" b="1" dirty="0">
                <a:solidFill>
                  <a:srgbClr val="DA3EA6"/>
                </a:solidFill>
                <a:latin typeface="Constantia" panose="02030602050306030303" pitchFamily="18" charset="0"/>
              </a:rPr>
              <a:t> </a:t>
            </a:r>
            <a:r>
              <a:rPr lang="en-GB" sz="1400" b="1" i="1" dirty="0">
                <a:solidFill>
                  <a:srgbClr val="DA3EA6"/>
                </a:solidFill>
                <a:latin typeface="Constantia" panose="02030602050306030303" pitchFamily="18" charset="0"/>
              </a:rPr>
              <a:t>Milan-out criteria</a:t>
            </a:r>
          </a:p>
        </p:txBody>
      </p:sp>
      <p:sp>
        <p:nvSpPr>
          <p:cNvPr id="7" name="CasellaDiTesto 6">
            <a:extLst>
              <a:ext uri="{FF2B5EF4-FFF2-40B4-BE49-F238E27FC236}">
                <a16:creationId xmlns:a16="http://schemas.microsoft.com/office/drawing/2014/main" id="{73355688-F2A5-D7FC-0D28-B9E265D15E5B}"/>
              </a:ext>
            </a:extLst>
          </p:cNvPr>
          <p:cNvSpPr txBox="1"/>
          <p:nvPr/>
        </p:nvSpPr>
        <p:spPr>
          <a:xfrm>
            <a:off x="2417595" y="1487724"/>
            <a:ext cx="4718304"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Conclusions  &amp;</a:t>
            </a:r>
            <a:endParaRPr lang="en-GB" sz="2400" dirty="0">
              <a:solidFill>
                <a:srgbClr val="003A52"/>
              </a:solidFill>
              <a:effectLst/>
              <a:latin typeface="Constantia" panose="02030602050306030303" pitchFamily="18" charset="0"/>
              <a:ea typeface="Times New Roman" panose="02020603050405020304" pitchFamily="18" charset="0"/>
            </a:endParaRPr>
          </a:p>
        </p:txBody>
      </p:sp>
      <p:sp>
        <p:nvSpPr>
          <p:cNvPr id="17" name="CasellaDiTesto 16">
            <a:extLst>
              <a:ext uri="{FF2B5EF4-FFF2-40B4-BE49-F238E27FC236}">
                <a16:creationId xmlns:a16="http://schemas.microsoft.com/office/drawing/2014/main" id="{83EDD5D6-A743-93F1-20A9-D62EB69C0324}"/>
              </a:ext>
            </a:extLst>
          </p:cNvPr>
          <p:cNvSpPr txBox="1"/>
          <p:nvPr/>
        </p:nvSpPr>
        <p:spPr>
          <a:xfrm>
            <a:off x="4716587" y="1487653"/>
            <a:ext cx="5456349" cy="461665"/>
          </a:xfrm>
          <a:prstGeom prst="rect">
            <a:avLst/>
          </a:prstGeom>
          <a:noFill/>
        </p:spPr>
        <p:txBody>
          <a:bodyPr wrap="square">
            <a:spAutoFit/>
          </a:bodyPr>
          <a:lstStyle/>
          <a:p>
            <a:pPr algn="ctr">
              <a:tabLst>
                <a:tab pos="1231265" algn="l"/>
              </a:tabLst>
            </a:pPr>
            <a:r>
              <a:rPr lang="en-GB" sz="2400" b="1" dirty="0">
                <a:solidFill>
                  <a:srgbClr val="DA3EA6"/>
                </a:solidFill>
                <a:effectLst/>
                <a:latin typeface="Constantia" panose="02030602050306030303" pitchFamily="18" charset="0"/>
                <a:ea typeface="Times New Roman" panose="02020603050405020304" pitchFamily="18" charset="0"/>
              </a:rPr>
              <a:t>Take-home messages</a:t>
            </a:r>
            <a:endParaRPr lang="en-GB" sz="2400" dirty="0">
              <a:solidFill>
                <a:srgbClr val="DA3EA6"/>
              </a:solidFill>
              <a:effectLst/>
              <a:latin typeface="Constantia" panose="02030602050306030303" pitchFamily="18" charset="0"/>
              <a:ea typeface="Times New Roman" panose="02020603050405020304" pitchFamily="18" charset="0"/>
            </a:endParaRPr>
          </a:p>
        </p:txBody>
      </p:sp>
      <p:pic>
        <p:nvPicPr>
          <p:cNvPr id="2" name="Immagine 1">
            <a:extLst>
              <a:ext uri="{FF2B5EF4-FFF2-40B4-BE49-F238E27FC236}">
                <a16:creationId xmlns:a16="http://schemas.microsoft.com/office/drawing/2014/main" id="{297B962A-FB72-9E02-8993-EE198B703C43}"/>
              </a:ext>
            </a:extLst>
          </p:cNvPr>
          <p:cNvPicPr>
            <a:picLocks noChangeAspect="1"/>
          </p:cNvPicPr>
          <p:nvPr/>
        </p:nvPicPr>
        <p:blipFill>
          <a:blip r:embed="rId4"/>
          <a:stretch>
            <a:fillRect/>
          </a:stretch>
        </p:blipFill>
        <p:spPr>
          <a:xfrm>
            <a:off x="-35500" y="0"/>
            <a:ext cx="12192000" cy="1021675"/>
          </a:xfrm>
          <a:prstGeom prst="rect">
            <a:avLst/>
          </a:prstGeom>
        </p:spPr>
      </p:pic>
      <p:pic>
        <p:nvPicPr>
          <p:cNvPr id="3" name="Immagine 2">
            <a:extLst>
              <a:ext uri="{FF2B5EF4-FFF2-40B4-BE49-F238E27FC236}">
                <a16:creationId xmlns:a16="http://schemas.microsoft.com/office/drawing/2014/main" id="{2D996D9A-BB6A-7D76-16E3-30CB3474F5CD}"/>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239310" y="1384442"/>
            <a:ext cx="2050682" cy="2339511"/>
          </a:xfrm>
          <a:prstGeom prst="rect">
            <a:avLst/>
          </a:prstGeom>
        </p:spPr>
      </p:pic>
      <p:sp>
        <p:nvSpPr>
          <p:cNvPr id="10" name="Rettangolo con angoli arrotondati 9">
            <a:extLst>
              <a:ext uri="{FF2B5EF4-FFF2-40B4-BE49-F238E27FC236}">
                <a16:creationId xmlns:a16="http://schemas.microsoft.com/office/drawing/2014/main" id="{DA920B86-CAB7-5832-F831-D67F07AA9ACD}"/>
              </a:ext>
            </a:extLst>
          </p:cNvPr>
          <p:cNvSpPr/>
          <p:nvPr/>
        </p:nvSpPr>
        <p:spPr>
          <a:xfrm>
            <a:off x="-66067" y="6584868"/>
            <a:ext cx="12295267" cy="309393"/>
          </a:xfrm>
          <a:prstGeom prst="roundRect">
            <a:avLst>
              <a:gd name="adj" fmla="val 3574"/>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9077744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All animals are equal, but some animals are more equal than others.">
            <a:extLst>
              <a:ext uri="{FF2B5EF4-FFF2-40B4-BE49-F238E27FC236}">
                <a16:creationId xmlns:a16="http://schemas.microsoft.com/office/drawing/2014/main" id="{B7C7F63A-1CC6-3CD6-C7D0-A9D84171DB2A}"/>
              </a:ext>
            </a:extLst>
          </p:cNvPr>
          <p:cNvPicPr>
            <a:picLocks noChangeAspect="1" noChangeArrowheads="1"/>
          </p:cNvPicPr>
          <p:nvPr/>
        </p:nvPicPr>
        <p:blipFill>
          <a:blip r:embed="rId2">
            <a:alphaModFix amt="65000"/>
            <a:extLst>
              <a:ext uri="{28A0092B-C50C-407E-A947-70E740481C1C}">
                <a14:useLocalDpi xmlns:a14="http://schemas.microsoft.com/office/drawing/2010/main" val="0"/>
              </a:ext>
            </a:extLst>
          </a:blip>
          <a:srcRect/>
          <a:stretch>
            <a:fillRect/>
          </a:stretch>
        </p:blipFill>
        <p:spPr bwMode="auto">
          <a:xfrm>
            <a:off x="357250" y="1296604"/>
            <a:ext cx="5157725" cy="5205928"/>
          </a:xfrm>
          <a:prstGeom prst="rect">
            <a:avLst/>
          </a:prstGeom>
          <a:noFill/>
          <a:effectLst>
            <a:softEdge rad="188414"/>
          </a:effectLst>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6F7EBD97-7428-F25A-B8CD-DB76EA2D692C}"/>
              </a:ext>
            </a:extLst>
          </p:cNvPr>
          <p:cNvSpPr txBox="1"/>
          <p:nvPr/>
        </p:nvSpPr>
        <p:spPr>
          <a:xfrm>
            <a:off x="1271587" y="6519446"/>
            <a:ext cx="4243388" cy="338554"/>
          </a:xfrm>
          <a:prstGeom prst="rect">
            <a:avLst/>
          </a:prstGeom>
          <a:noFill/>
        </p:spPr>
        <p:txBody>
          <a:bodyPr wrap="square" rtlCol="0">
            <a:spAutoFit/>
          </a:bodyPr>
          <a:lstStyle/>
          <a:p>
            <a:r>
              <a:rPr lang="en-GB" sz="1600" dirty="0">
                <a:solidFill>
                  <a:schemeClr val="bg1"/>
                </a:solidFill>
                <a:latin typeface="Constantia" panose="02030602050306030303" pitchFamily="18" charset="0"/>
              </a:rPr>
              <a:t>George Orwell, Animal Farm (1945)</a:t>
            </a:r>
          </a:p>
        </p:txBody>
      </p:sp>
      <p:sp>
        <p:nvSpPr>
          <p:cNvPr id="5" name="CasellaDiTesto 4">
            <a:extLst>
              <a:ext uri="{FF2B5EF4-FFF2-40B4-BE49-F238E27FC236}">
                <a16:creationId xmlns:a16="http://schemas.microsoft.com/office/drawing/2014/main" id="{77E38FFC-6606-833D-3D5F-32F76841B789}"/>
              </a:ext>
            </a:extLst>
          </p:cNvPr>
          <p:cNvSpPr txBox="1"/>
          <p:nvPr/>
        </p:nvSpPr>
        <p:spPr>
          <a:xfrm>
            <a:off x="6086475" y="2188561"/>
            <a:ext cx="5591175" cy="3257174"/>
          </a:xfrm>
          <a:prstGeom prst="rect">
            <a:avLst/>
          </a:prstGeom>
          <a:noFill/>
        </p:spPr>
        <p:txBody>
          <a:bodyPr wrap="square" rtlCol="0">
            <a:spAutoFit/>
          </a:bodyPr>
          <a:lstStyle/>
          <a:p>
            <a:pPr lvl="0" algn="ctr" defTabSz="457200">
              <a:lnSpc>
                <a:spcPct val="150000"/>
              </a:lnSpc>
              <a:defRPr/>
            </a:pPr>
            <a:r>
              <a:rPr lang="en-GB" sz="2000" kern="0" dirty="0">
                <a:solidFill>
                  <a:srgbClr val="346576"/>
                </a:solidFill>
                <a:latin typeface="Constantia" panose="02030602050306030303" pitchFamily="18" charset="0"/>
                <a:cs typeface="Arial" panose="020B0604020202020204" pitchFamily="34" charset="0"/>
              </a:rPr>
              <a:t>&lt;&lt; </a:t>
            </a:r>
            <a:r>
              <a:rPr lang="en-GB" sz="2800" kern="0" dirty="0">
                <a:solidFill>
                  <a:srgbClr val="346576"/>
                </a:solidFill>
                <a:latin typeface="Constantia" panose="02030602050306030303" pitchFamily="18" charset="0"/>
                <a:cs typeface="Arial" panose="020B0604020202020204" pitchFamily="34" charset="0"/>
              </a:rPr>
              <a:t>[</a:t>
            </a:r>
            <a:r>
              <a:rPr lang="en-GB" sz="2000" kern="0" dirty="0">
                <a:solidFill>
                  <a:srgbClr val="346576"/>
                </a:solidFill>
                <a:latin typeface="Constantia" panose="02030602050306030303" pitchFamily="18" charset="0"/>
                <a:cs typeface="Arial" panose="020B0604020202020204" pitchFamily="34" charset="0"/>
              </a:rPr>
              <a:t>…</a:t>
            </a:r>
            <a:r>
              <a:rPr lang="en-GB" sz="2800" kern="0" dirty="0">
                <a:solidFill>
                  <a:srgbClr val="346576"/>
                </a:solidFill>
                <a:latin typeface="Constantia" panose="02030602050306030303" pitchFamily="18" charset="0"/>
                <a:cs typeface="Arial" panose="020B0604020202020204" pitchFamily="34" charset="0"/>
              </a:rPr>
              <a:t>] </a:t>
            </a:r>
            <a:r>
              <a:rPr lang="en-GB" sz="2800" i="1" kern="0" dirty="0">
                <a:solidFill>
                  <a:srgbClr val="346576"/>
                </a:solidFill>
                <a:latin typeface="Constantia" panose="02030602050306030303" pitchFamily="18" charset="0"/>
                <a:cs typeface="Arial" panose="020B0604020202020204" pitchFamily="34" charset="0"/>
              </a:rPr>
              <a:t>All </a:t>
            </a:r>
            <a:r>
              <a:rPr lang="en-GB" sz="2800" b="1" i="1" kern="0" dirty="0">
                <a:solidFill>
                  <a:srgbClr val="DA3EA6"/>
                </a:solidFill>
                <a:latin typeface="Constantia" panose="02030602050306030303" pitchFamily="18" charset="0"/>
                <a:cs typeface="Arial" panose="020B0604020202020204" pitchFamily="34" charset="0"/>
              </a:rPr>
              <a:t>Metabolic-dysfunction</a:t>
            </a:r>
            <a:r>
              <a:rPr lang="en-GB" sz="2800" i="1" kern="0" dirty="0">
                <a:solidFill>
                  <a:srgbClr val="346576"/>
                </a:solidFill>
                <a:latin typeface="Constantia" panose="02030602050306030303" pitchFamily="18" charset="0"/>
                <a:cs typeface="Arial" panose="020B0604020202020204" pitchFamily="34" charset="0"/>
              </a:rPr>
              <a:t> (MD) affected patients are equal, but some Metabolic-dysfunction (MD) patients are more </a:t>
            </a:r>
            <a:r>
              <a:rPr lang="en-GB" sz="2800" b="1" i="1" kern="0" dirty="0">
                <a:solidFill>
                  <a:srgbClr val="DA3EA6"/>
                </a:solidFill>
                <a:latin typeface="Constantia" panose="02030602050306030303" pitchFamily="18" charset="0"/>
                <a:cs typeface="Arial" panose="020B0604020202020204" pitchFamily="34" charset="0"/>
              </a:rPr>
              <a:t>equal</a:t>
            </a:r>
            <a:r>
              <a:rPr lang="en-GB" sz="2800" b="1" i="1" kern="0" dirty="0">
                <a:solidFill>
                  <a:srgbClr val="002060"/>
                </a:solidFill>
                <a:latin typeface="Constantia" panose="02030602050306030303" pitchFamily="18" charset="0"/>
                <a:cs typeface="Arial" panose="020B0604020202020204" pitchFamily="34" charset="0"/>
              </a:rPr>
              <a:t> </a:t>
            </a:r>
            <a:r>
              <a:rPr lang="en-GB" sz="2800" i="1" kern="0" dirty="0">
                <a:solidFill>
                  <a:srgbClr val="346576"/>
                </a:solidFill>
                <a:latin typeface="Constantia" panose="02030602050306030303" pitchFamily="18" charset="0"/>
                <a:cs typeface="Arial" panose="020B0604020202020204" pitchFamily="34" charset="0"/>
              </a:rPr>
              <a:t>than others </a:t>
            </a:r>
            <a:r>
              <a:rPr lang="en-GB" sz="2800" kern="0" dirty="0">
                <a:solidFill>
                  <a:srgbClr val="346576"/>
                </a:solidFill>
                <a:latin typeface="Constantia" panose="02030602050306030303" pitchFamily="18" charset="0"/>
                <a:cs typeface="Arial" panose="020B0604020202020204" pitchFamily="34" charset="0"/>
              </a:rPr>
              <a:t>[</a:t>
            </a:r>
            <a:r>
              <a:rPr lang="en-GB" sz="2000" kern="0" dirty="0">
                <a:solidFill>
                  <a:srgbClr val="346576"/>
                </a:solidFill>
                <a:latin typeface="Constantia" panose="02030602050306030303" pitchFamily="18" charset="0"/>
                <a:cs typeface="Arial" panose="020B0604020202020204" pitchFamily="34" charset="0"/>
              </a:rPr>
              <a:t>…</a:t>
            </a:r>
            <a:r>
              <a:rPr lang="en-GB" sz="2800" kern="0" dirty="0">
                <a:solidFill>
                  <a:srgbClr val="346576"/>
                </a:solidFill>
                <a:latin typeface="Constantia" panose="02030602050306030303" pitchFamily="18" charset="0"/>
                <a:cs typeface="Arial" panose="020B0604020202020204" pitchFamily="34" charset="0"/>
              </a:rPr>
              <a:t>]</a:t>
            </a:r>
            <a:r>
              <a:rPr lang="en-GB" sz="2000" kern="0" dirty="0">
                <a:solidFill>
                  <a:srgbClr val="346576"/>
                </a:solidFill>
                <a:latin typeface="Constantia" panose="02030602050306030303" pitchFamily="18" charset="0"/>
                <a:cs typeface="Arial" panose="020B0604020202020204" pitchFamily="34" charset="0"/>
              </a:rPr>
              <a:t> &gt;&gt;</a:t>
            </a:r>
            <a:endParaRPr kumimoji="0" lang="en-GB" sz="2000" b="0" i="0" u="none" strike="noStrike" kern="0" cap="none" spc="0" normalizeH="0" baseline="0" noProof="0" dirty="0">
              <a:ln>
                <a:noFill/>
              </a:ln>
              <a:solidFill>
                <a:srgbClr val="346576"/>
              </a:solidFill>
              <a:effectLst/>
              <a:uLnTx/>
              <a:uFillTx/>
              <a:latin typeface="Constantia" panose="02030602050306030303" pitchFamily="18" charset="0"/>
              <a:cs typeface="Arial" panose="020B0604020202020204" pitchFamily="34" charset="0"/>
            </a:endParaRPr>
          </a:p>
        </p:txBody>
      </p:sp>
      <p:pic>
        <p:nvPicPr>
          <p:cNvPr id="2" name="Immagine 1">
            <a:extLst>
              <a:ext uri="{FF2B5EF4-FFF2-40B4-BE49-F238E27FC236}">
                <a16:creationId xmlns:a16="http://schemas.microsoft.com/office/drawing/2014/main" id="{B0AA5496-EDA8-5243-833D-8401110D18A0}"/>
              </a:ext>
            </a:extLst>
          </p:cNvPr>
          <p:cNvPicPr>
            <a:picLocks noChangeAspect="1"/>
          </p:cNvPicPr>
          <p:nvPr/>
        </p:nvPicPr>
        <p:blipFill>
          <a:blip r:embed="rId3"/>
          <a:stretch>
            <a:fillRect/>
          </a:stretch>
        </p:blipFill>
        <p:spPr>
          <a:xfrm>
            <a:off x="0" y="0"/>
            <a:ext cx="12192000" cy="1021675"/>
          </a:xfrm>
          <a:prstGeom prst="rect">
            <a:avLst/>
          </a:prstGeom>
        </p:spPr>
      </p:pic>
      <p:sp>
        <p:nvSpPr>
          <p:cNvPr id="3" name="Rettangolo 2">
            <a:extLst>
              <a:ext uri="{FF2B5EF4-FFF2-40B4-BE49-F238E27FC236}">
                <a16:creationId xmlns:a16="http://schemas.microsoft.com/office/drawing/2014/main" id="{4B3AB4AA-932A-CFCF-3757-4192DDF8B810}"/>
              </a:ext>
            </a:extLst>
          </p:cNvPr>
          <p:cNvSpPr/>
          <p:nvPr/>
        </p:nvSpPr>
        <p:spPr>
          <a:xfrm>
            <a:off x="56475" y="6612621"/>
            <a:ext cx="12060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652372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0">
            <a:extLst>
              <a:ext uri="{FF2B5EF4-FFF2-40B4-BE49-F238E27FC236}">
                <a16:creationId xmlns:a16="http://schemas.microsoft.com/office/drawing/2014/main" id="{0D3CFFA9-A552-E544-0F4A-1A6A9921A6A1}"/>
              </a:ext>
            </a:extLst>
          </p:cNvPr>
          <p:cNvSpPr txBox="1"/>
          <p:nvPr/>
        </p:nvSpPr>
        <p:spPr>
          <a:xfrm>
            <a:off x="5579150" y="5260800"/>
            <a:ext cx="6452429" cy="1080533"/>
          </a:xfrm>
          <a:prstGeom prst="roundRect">
            <a:avLst>
              <a:gd name="adj" fmla="val 3384"/>
            </a:avLst>
          </a:prstGeom>
          <a:solidFill>
            <a:srgbClr val="E7E9FB"/>
          </a:solidFill>
          <a:effectLst>
            <a:softEdge rad="204765"/>
          </a:effectLst>
        </p:spPr>
        <p:txBody>
          <a:bodyPr wrap="square" lIns="91440" tIns="45720" rIns="91440" bIns="45720" anchor="ctr">
            <a:noAutofit/>
          </a:bodyPr>
          <a:lstStyle>
            <a:defPPr>
              <a:defRPr lang="en-US"/>
            </a:defPPr>
            <a:lvl1pPr marR="0" lvl="0" indent="0" algn="ctr" fontAlgn="auto">
              <a:lnSpc>
                <a:spcPct val="100000"/>
              </a:lnSpc>
              <a:spcBef>
                <a:spcPts val="0"/>
              </a:spcBef>
              <a:spcAft>
                <a:spcPts val="0"/>
              </a:spcAft>
              <a:buClrTx/>
              <a:buSzTx/>
              <a:buFontTx/>
              <a:buNone/>
              <a:tabLst/>
              <a:defRPr kumimoji="0" sz="2000" b="1" i="0" u="none" strike="noStrike" cap="none" spc="0" normalizeH="0" baseline="0">
                <a:ln>
                  <a:noFill/>
                </a:ln>
                <a:solidFill>
                  <a:srgbClr val="FFFFFF"/>
                </a:solidFill>
                <a:effectLst/>
                <a:uLnTx/>
                <a:uFillTx/>
                <a:latin typeface="Calibri"/>
                <a:cs typeface="Calibri"/>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3600" b="1" i="0" u="none" strike="noStrike" kern="1200" cap="none" spc="0" normalizeH="0" baseline="0" noProof="0" dirty="0">
                <a:ln>
                  <a:noFill/>
                </a:ln>
                <a:solidFill>
                  <a:srgbClr val="DA3EA6"/>
                </a:solidFill>
                <a:effectLst/>
                <a:uLnTx/>
                <a:uFillTx/>
                <a:latin typeface="Calibri"/>
                <a:ea typeface="+mn-ea"/>
                <a:cs typeface="Calibri"/>
              </a:rPr>
              <a:t>Thank you for the attention</a:t>
            </a:r>
            <a:endParaRPr kumimoji="0" lang="en-US" sz="3600" b="1" i="0" u="none" strike="noStrike" kern="1200" cap="none" spc="0" normalizeH="0" baseline="0" noProof="0" dirty="0">
              <a:ln>
                <a:noFill/>
              </a:ln>
              <a:solidFill>
                <a:srgbClr val="DA3EA6"/>
              </a:solidFill>
              <a:effectLst/>
              <a:uLnTx/>
              <a:uFillTx/>
              <a:latin typeface="Calibri"/>
              <a:ea typeface="+mn-ea"/>
              <a:cs typeface="Calibri"/>
            </a:endParaRPr>
          </a:p>
        </p:txBody>
      </p:sp>
      <p:pic>
        <p:nvPicPr>
          <p:cNvPr id="5" name="Immagine 4" descr="Immagine che contiene Pattinaggio su ghiaccio, persona, persone&#10;&#10;Descrizione generata automaticamente">
            <a:extLst>
              <a:ext uri="{FF2B5EF4-FFF2-40B4-BE49-F238E27FC236}">
                <a16:creationId xmlns:a16="http://schemas.microsoft.com/office/drawing/2014/main" id="{A79FF4D5-ECC7-4AB3-5376-ACB6B04F338A}"/>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7249" t="22449" b="34694"/>
          <a:stretch/>
        </p:blipFill>
        <p:spPr>
          <a:xfrm>
            <a:off x="5579150" y="91072"/>
            <a:ext cx="6452429" cy="2590436"/>
          </a:xfrm>
          <a:prstGeom prst="rect">
            <a:avLst/>
          </a:prstGeom>
          <a:effectLst>
            <a:softEdge rad="205621"/>
          </a:effectLst>
        </p:spPr>
      </p:pic>
      <p:pic>
        <p:nvPicPr>
          <p:cNvPr id="6" name="Immagine 5" descr="Immagine che contiene Giochi e sport indoor, scacchi, Scacchiera, gioco da tavolo&#10;&#10;Descrizione generata automaticamente">
            <a:extLst>
              <a:ext uri="{FF2B5EF4-FFF2-40B4-BE49-F238E27FC236}">
                <a16:creationId xmlns:a16="http://schemas.microsoft.com/office/drawing/2014/main" id="{F2C0287E-9F97-70E9-8E5D-15E2BF6B58B4}"/>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191000"/>
                    </a14:imgEffect>
                  </a14:imgLayer>
                </a14:imgProps>
              </a:ext>
              <a:ext uri="{28A0092B-C50C-407E-A947-70E740481C1C}">
                <a14:useLocalDpi xmlns:a14="http://schemas.microsoft.com/office/drawing/2010/main" val="0"/>
              </a:ext>
            </a:extLst>
          </a:blip>
          <a:srcRect l="9639" t="11786" r="7490" b="386"/>
          <a:stretch/>
        </p:blipFill>
        <p:spPr>
          <a:xfrm>
            <a:off x="-53492" y="200095"/>
            <a:ext cx="3542884" cy="2374901"/>
          </a:xfrm>
          <a:prstGeom prst="rect">
            <a:avLst/>
          </a:prstGeom>
          <a:ln>
            <a:noFill/>
          </a:ln>
          <a:effectLst>
            <a:outerShdw blurRad="292100" dist="139700" dir="2700000" algn="tl" rotWithShape="0">
              <a:srgbClr val="333333">
                <a:alpha val="65000"/>
              </a:srgbClr>
            </a:outerShdw>
            <a:softEdge rad="131750"/>
          </a:effectLst>
        </p:spPr>
      </p:pic>
      <p:pic>
        <p:nvPicPr>
          <p:cNvPr id="9" name="Immagine 8" descr="Immagine che contiene testo, interno, pane, tavolo&#10;&#10;Descrizione generata automaticamente">
            <a:extLst>
              <a:ext uri="{FF2B5EF4-FFF2-40B4-BE49-F238E27FC236}">
                <a16:creationId xmlns:a16="http://schemas.microsoft.com/office/drawing/2014/main" id="{D0B9E13C-2BB1-00D1-C9C2-4EE3703F9C73}"/>
              </a:ext>
            </a:extLst>
          </p:cNvPr>
          <p:cNvPicPr>
            <a:picLocks noChangeAspect="1"/>
          </p:cNvPicPr>
          <p:nvPr/>
        </p:nvPicPr>
        <p:blipFill rotWithShape="1">
          <a:blip r:embed="rId5" cstate="print">
            <a:alphaModFix amt="91000"/>
            <a:extLst>
              <a:ext uri="{28A0092B-C50C-407E-A947-70E740481C1C}">
                <a14:useLocalDpi xmlns:a14="http://schemas.microsoft.com/office/drawing/2010/main" val="0"/>
              </a:ext>
            </a:extLst>
          </a:blip>
          <a:srcRect t="28785" r="4268" b="1"/>
          <a:stretch/>
        </p:blipFill>
        <p:spPr>
          <a:xfrm>
            <a:off x="3369155" y="150639"/>
            <a:ext cx="2209996" cy="2551334"/>
          </a:xfrm>
          <a:prstGeom prst="rect">
            <a:avLst/>
          </a:prstGeom>
          <a:effectLst>
            <a:softEdge rad="267635"/>
          </a:effectLst>
        </p:spPr>
      </p:pic>
      <p:pic>
        <p:nvPicPr>
          <p:cNvPr id="11" name="Immagine 10">
            <a:extLst>
              <a:ext uri="{FF2B5EF4-FFF2-40B4-BE49-F238E27FC236}">
                <a16:creationId xmlns:a16="http://schemas.microsoft.com/office/drawing/2014/main" id="{BB3B84E6-A66B-D1DF-FFD0-38A8AD1F3C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493" y="2524247"/>
            <a:ext cx="5664760" cy="3762253"/>
          </a:xfrm>
          <a:prstGeom prst="rect">
            <a:avLst/>
          </a:prstGeom>
          <a:effectLst>
            <a:softEdge rad="332180"/>
          </a:effectLst>
        </p:spPr>
      </p:pic>
      <p:sp>
        <p:nvSpPr>
          <p:cNvPr id="12" name="CasellaDiTesto 11">
            <a:extLst>
              <a:ext uri="{FF2B5EF4-FFF2-40B4-BE49-F238E27FC236}">
                <a16:creationId xmlns:a16="http://schemas.microsoft.com/office/drawing/2014/main" id="{71B12D30-872A-688F-D31F-62A7F9715F39}"/>
              </a:ext>
            </a:extLst>
          </p:cNvPr>
          <p:cNvSpPr txBox="1"/>
          <p:nvPr/>
        </p:nvSpPr>
        <p:spPr>
          <a:xfrm rot="5400000">
            <a:off x="2432081" y="3233472"/>
            <a:ext cx="6534998" cy="369332"/>
          </a:xfrm>
          <a:prstGeom prst="rect">
            <a:avLst/>
          </a:prstGeom>
          <a:noFill/>
        </p:spPr>
        <p:txBody>
          <a:bodyPr wrap="square" rtlCol="0">
            <a:spAutoFit/>
          </a:bodyPr>
          <a:lstStyle/>
          <a:p>
            <a:r>
              <a:rPr lang="en-GB" dirty="0">
                <a:solidFill>
                  <a:srgbClr val="DA3EA6"/>
                </a:solidFill>
              </a:rPr>
              <a:t>____________________________________________________</a:t>
            </a:r>
          </a:p>
        </p:txBody>
      </p:sp>
      <p:sp>
        <p:nvSpPr>
          <p:cNvPr id="13" name="CasellaDiTesto 12">
            <a:extLst>
              <a:ext uri="{FF2B5EF4-FFF2-40B4-BE49-F238E27FC236}">
                <a16:creationId xmlns:a16="http://schemas.microsoft.com/office/drawing/2014/main" id="{030C6AA3-3477-7A73-E8F4-09C17800213D}"/>
              </a:ext>
            </a:extLst>
          </p:cNvPr>
          <p:cNvSpPr txBox="1"/>
          <p:nvPr/>
        </p:nvSpPr>
        <p:spPr>
          <a:xfrm>
            <a:off x="-1" y="2355115"/>
            <a:ext cx="12192001" cy="369332"/>
          </a:xfrm>
          <a:prstGeom prst="rect">
            <a:avLst/>
          </a:prstGeom>
          <a:noFill/>
        </p:spPr>
        <p:txBody>
          <a:bodyPr wrap="square" rtlCol="0">
            <a:spAutoFit/>
          </a:bodyPr>
          <a:lstStyle/>
          <a:p>
            <a:r>
              <a:rPr lang="en-GB" dirty="0">
                <a:solidFill>
                  <a:srgbClr val="DA3EA6"/>
                </a:solidFill>
              </a:rPr>
              <a:t>________________________________________________________________________________________________________</a:t>
            </a:r>
          </a:p>
        </p:txBody>
      </p:sp>
      <p:sp>
        <p:nvSpPr>
          <p:cNvPr id="15" name="CasellaDiTesto 14">
            <a:extLst>
              <a:ext uri="{FF2B5EF4-FFF2-40B4-BE49-F238E27FC236}">
                <a16:creationId xmlns:a16="http://schemas.microsoft.com/office/drawing/2014/main" id="{D84D1869-EC54-8B52-565C-647950C575CE}"/>
              </a:ext>
            </a:extLst>
          </p:cNvPr>
          <p:cNvSpPr txBox="1"/>
          <p:nvPr/>
        </p:nvSpPr>
        <p:spPr>
          <a:xfrm>
            <a:off x="5514914" y="5005660"/>
            <a:ext cx="6580733" cy="369332"/>
          </a:xfrm>
          <a:prstGeom prst="rect">
            <a:avLst/>
          </a:prstGeom>
          <a:noFill/>
        </p:spPr>
        <p:txBody>
          <a:bodyPr wrap="square" rtlCol="0">
            <a:spAutoFit/>
          </a:bodyPr>
          <a:lstStyle/>
          <a:p>
            <a:r>
              <a:rPr lang="en-GB" dirty="0">
                <a:solidFill>
                  <a:srgbClr val="DA3EA6"/>
                </a:solidFill>
              </a:rPr>
              <a:t>_______________________________________________________</a:t>
            </a:r>
          </a:p>
        </p:txBody>
      </p:sp>
      <p:sp>
        <p:nvSpPr>
          <p:cNvPr id="16" name="CasellaDiTesto 15">
            <a:extLst>
              <a:ext uri="{FF2B5EF4-FFF2-40B4-BE49-F238E27FC236}">
                <a16:creationId xmlns:a16="http://schemas.microsoft.com/office/drawing/2014/main" id="{0058ABCF-F8E4-1F84-DF91-9B163C1EE5A8}"/>
              </a:ext>
            </a:extLst>
          </p:cNvPr>
          <p:cNvSpPr txBox="1"/>
          <p:nvPr/>
        </p:nvSpPr>
        <p:spPr>
          <a:xfrm rot="5400000">
            <a:off x="2282797" y="1228083"/>
            <a:ext cx="2590438" cy="369332"/>
          </a:xfrm>
          <a:prstGeom prst="rect">
            <a:avLst/>
          </a:prstGeom>
          <a:noFill/>
        </p:spPr>
        <p:txBody>
          <a:bodyPr wrap="square" rtlCol="0">
            <a:spAutoFit/>
          </a:bodyPr>
          <a:lstStyle/>
          <a:p>
            <a:r>
              <a:rPr lang="en-GB" dirty="0">
                <a:solidFill>
                  <a:srgbClr val="DA3EA6"/>
                </a:solidFill>
              </a:rPr>
              <a:t>_____________________</a:t>
            </a:r>
          </a:p>
        </p:txBody>
      </p:sp>
      <p:pic>
        <p:nvPicPr>
          <p:cNvPr id="1026" name="Picture 2" descr="UEG 2025 Week Programme">
            <a:extLst>
              <a:ext uri="{FF2B5EF4-FFF2-40B4-BE49-F238E27FC236}">
                <a16:creationId xmlns:a16="http://schemas.microsoft.com/office/drawing/2014/main" id="{D3379814-53DC-CAF1-A4FC-709D273D496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226" y="2704201"/>
            <a:ext cx="2720126" cy="761636"/>
          </a:xfrm>
          <a:prstGeom prst="rect">
            <a:avLst/>
          </a:prstGeom>
          <a:noFill/>
          <a:effectLst>
            <a:softEdge rad="40851"/>
          </a:effectLst>
          <a:extLst>
            <a:ext uri="{909E8E84-426E-40DD-AFC4-6F175D3DCCD1}">
              <a14:hiddenFill xmlns:a14="http://schemas.microsoft.com/office/drawing/2010/main">
                <a:solidFill>
                  <a:srgbClr val="FFFFFF"/>
                </a:solidFill>
              </a14:hiddenFill>
            </a:ext>
          </a:extLst>
        </p:spPr>
      </p:pic>
      <p:pic>
        <p:nvPicPr>
          <p:cNvPr id="17" name="Immagine 16">
            <a:extLst>
              <a:ext uri="{FF2B5EF4-FFF2-40B4-BE49-F238E27FC236}">
                <a16:creationId xmlns:a16="http://schemas.microsoft.com/office/drawing/2014/main" id="{491FBD13-C1C5-E83C-AE3F-0206304EF8AE}"/>
              </a:ext>
            </a:extLst>
          </p:cNvPr>
          <p:cNvPicPr>
            <a:picLocks noChangeAspect="1"/>
          </p:cNvPicPr>
          <p:nvPr/>
        </p:nvPicPr>
        <p:blipFill>
          <a:blip r:embed="rId8"/>
          <a:stretch>
            <a:fillRect/>
          </a:stretch>
        </p:blipFill>
        <p:spPr>
          <a:xfrm>
            <a:off x="5707494" y="2813151"/>
            <a:ext cx="6192620" cy="2424966"/>
          </a:xfrm>
          <a:prstGeom prst="rect">
            <a:avLst/>
          </a:prstGeom>
        </p:spPr>
      </p:pic>
      <p:pic>
        <p:nvPicPr>
          <p:cNvPr id="1028" name="Picture 4" descr="AASLD 2025: Hepalatide kết hợp PegIFN giúp một số bệnh nhân viêm gan B mạn  đạt được loại bỏ cccDNA - Nguyen Huyen Viem Gan">
            <a:extLst>
              <a:ext uri="{FF2B5EF4-FFF2-40B4-BE49-F238E27FC236}">
                <a16:creationId xmlns:a16="http://schemas.microsoft.com/office/drawing/2014/main" id="{F7FF221D-2B92-6949-10E3-6FFD97430E82}"/>
              </a:ext>
            </a:extLst>
          </p:cNvPr>
          <p:cNvPicPr>
            <a:picLocks noChangeAspect="1" noChangeArrowheads="1"/>
          </p:cNvPicPr>
          <p:nvPr/>
        </p:nvPicPr>
        <p:blipFill>
          <a:blip r:embed="rId9">
            <a:alphaModFix amt="84000"/>
            <a:extLst>
              <a:ext uri="{28A0092B-C50C-407E-A947-70E740481C1C}">
                <a14:useLocalDpi xmlns:a14="http://schemas.microsoft.com/office/drawing/2010/main" val="0"/>
              </a:ext>
            </a:extLst>
          </a:blip>
          <a:srcRect/>
          <a:stretch>
            <a:fillRect/>
          </a:stretch>
        </p:blipFill>
        <p:spPr bwMode="auto">
          <a:xfrm>
            <a:off x="8889140" y="4267811"/>
            <a:ext cx="2986589" cy="922515"/>
          </a:xfrm>
          <a:prstGeom prst="rect">
            <a:avLst/>
          </a:prstGeom>
          <a:noFill/>
          <a:effectLst>
            <a:glow rad="120277">
              <a:schemeClr val="accent1">
                <a:alpha val="40000"/>
              </a:schemeClr>
            </a:glow>
          </a:effectLst>
          <a:extLst>
            <a:ext uri="{909E8E84-426E-40DD-AFC4-6F175D3DCCD1}">
              <a14:hiddenFill xmlns:a14="http://schemas.microsoft.com/office/drawing/2010/main">
                <a:solidFill>
                  <a:srgbClr val="FFFFFF"/>
                </a:solidFill>
              </a14:hiddenFill>
            </a:ext>
          </a:extLst>
        </p:spPr>
      </p:pic>
      <p:pic>
        <p:nvPicPr>
          <p:cNvPr id="19" name="Immagine 18">
            <a:extLst>
              <a:ext uri="{FF2B5EF4-FFF2-40B4-BE49-F238E27FC236}">
                <a16:creationId xmlns:a16="http://schemas.microsoft.com/office/drawing/2014/main" id="{F50AC72E-DBA4-1465-40DF-68D289652952}"/>
              </a:ext>
            </a:extLst>
          </p:cNvPr>
          <p:cNvPicPr>
            <a:picLocks noChangeAspect="1"/>
          </p:cNvPicPr>
          <p:nvPr/>
        </p:nvPicPr>
        <p:blipFill>
          <a:blip r:embed="rId10"/>
          <a:stretch>
            <a:fillRect/>
          </a:stretch>
        </p:blipFill>
        <p:spPr>
          <a:xfrm>
            <a:off x="9493350" y="2861943"/>
            <a:ext cx="1807680" cy="1355760"/>
          </a:xfrm>
          <a:prstGeom prst="rect">
            <a:avLst/>
          </a:prstGeom>
        </p:spPr>
      </p:pic>
      <p:pic>
        <p:nvPicPr>
          <p:cNvPr id="10" name="Immagine 9">
            <a:extLst>
              <a:ext uri="{FF2B5EF4-FFF2-40B4-BE49-F238E27FC236}">
                <a16:creationId xmlns:a16="http://schemas.microsoft.com/office/drawing/2014/main" id="{C9EA2F1A-AA96-651A-FF12-467F26D22BCD}"/>
              </a:ext>
            </a:extLst>
          </p:cNvPr>
          <p:cNvPicPr>
            <a:picLocks noChangeAspect="1"/>
          </p:cNvPicPr>
          <p:nvPr/>
        </p:nvPicPr>
        <p:blipFill rotWithShape="1">
          <a:blip r:embed="rId11">
            <a:alphaModFix amt="76000"/>
          </a:blip>
          <a:srcRect l="30692" r="10943"/>
          <a:stretch/>
        </p:blipFill>
        <p:spPr>
          <a:xfrm rot="5400000">
            <a:off x="6022982" y="2366223"/>
            <a:ext cx="2513670" cy="3230118"/>
          </a:xfrm>
          <a:prstGeom prst="rect">
            <a:avLst/>
          </a:prstGeom>
          <a:effectLst>
            <a:softEdge rad="95624"/>
          </a:effectLst>
        </p:spPr>
      </p:pic>
      <p:pic>
        <p:nvPicPr>
          <p:cNvPr id="7" name="Immagine 6">
            <a:extLst>
              <a:ext uri="{FF2B5EF4-FFF2-40B4-BE49-F238E27FC236}">
                <a16:creationId xmlns:a16="http://schemas.microsoft.com/office/drawing/2014/main" id="{E6C2A119-F445-1934-0841-9E6ABFB41702}"/>
              </a:ext>
            </a:extLst>
          </p:cNvPr>
          <p:cNvPicPr>
            <a:picLocks noChangeAspect="1"/>
          </p:cNvPicPr>
          <p:nvPr/>
        </p:nvPicPr>
        <p:blipFill rotWithShape="1">
          <a:blip r:embed="rId12"/>
          <a:srcRect l="45692" b="29075"/>
          <a:stretch/>
        </p:blipFill>
        <p:spPr>
          <a:xfrm>
            <a:off x="0" y="6455632"/>
            <a:ext cx="6027747" cy="402368"/>
          </a:xfrm>
          <a:prstGeom prst="rect">
            <a:avLst/>
          </a:prstGeom>
        </p:spPr>
      </p:pic>
      <p:pic>
        <p:nvPicPr>
          <p:cNvPr id="8" name="Immagine 7">
            <a:extLst>
              <a:ext uri="{FF2B5EF4-FFF2-40B4-BE49-F238E27FC236}">
                <a16:creationId xmlns:a16="http://schemas.microsoft.com/office/drawing/2014/main" id="{D0689C29-0D61-1274-BA2C-B38866FB5681}"/>
              </a:ext>
            </a:extLst>
          </p:cNvPr>
          <p:cNvPicPr>
            <a:picLocks noChangeAspect="1"/>
          </p:cNvPicPr>
          <p:nvPr/>
        </p:nvPicPr>
        <p:blipFill rotWithShape="1">
          <a:blip r:embed="rId12"/>
          <a:srcRect l="45692" b="29075"/>
          <a:stretch/>
        </p:blipFill>
        <p:spPr>
          <a:xfrm>
            <a:off x="6035866" y="6455632"/>
            <a:ext cx="5995713" cy="402368"/>
          </a:xfrm>
          <a:prstGeom prst="rect">
            <a:avLst/>
          </a:prstGeom>
        </p:spPr>
      </p:pic>
      <p:sp>
        <p:nvSpPr>
          <p:cNvPr id="14" name="CasellaDiTesto 13">
            <a:extLst>
              <a:ext uri="{FF2B5EF4-FFF2-40B4-BE49-F238E27FC236}">
                <a16:creationId xmlns:a16="http://schemas.microsoft.com/office/drawing/2014/main" id="{EF34873A-9FC1-AA9B-A604-8C30E22AD6EC}"/>
              </a:ext>
            </a:extLst>
          </p:cNvPr>
          <p:cNvSpPr txBox="1"/>
          <p:nvPr/>
        </p:nvSpPr>
        <p:spPr>
          <a:xfrm>
            <a:off x="-17399" y="5972293"/>
            <a:ext cx="12192001" cy="369332"/>
          </a:xfrm>
          <a:prstGeom prst="rect">
            <a:avLst/>
          </a:prstGeom>
          <a:noFill/>
        </p:spPr>
        <p:txBody>
          <a:bodyPr wrap="square" rtlCol="0">
            <a:spAutoFit/>
          </a:bodyPr>
          <a:lstStyle/>
          <a:p>
            <a:r>
              <a:rPr lang="en-GB" dirty="0">
                <a:solidFill>
                  <a:srgbClr val="DA3EA6"/>
                </a:solidFill>
              </a:rPr>
              <a:t>________________________________________________________________________________________________________</a:t>
            </a:r>
          </a:p>
        </p:txBody>
      </p:sp>
    </p:spTree>
    <p:extLst>
      <p:ext uri="{BB962C8B-B14F-4D97-AF65-F5344CB8AC3E}">
        <p14:creationId xmlns:p14="http://schemas.microsoft.com/office/powerpoint/2010/main" val="4135766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0AEAA08F-E1CD-F4D6-9F3F-710B1351E106}"/>
              </a:ext>
            </a:extLst>
          </p:cNvPr>
          <p:cNvPicPr>
            <a:picLocks noChangeAspect="1"/>
          </p:cNvPicPr>
          <p:nvPr/>
        </p:nvPicPr>
        <p:blipFill>
          <a:blip r:embed="rId2"/>
          <a:stretch>
            <a:fillRect/>
          </a:stretch>
        </p:blipFill>
        <p:spPr>
          <a:xfrm>
            <a:off x="0" y="-1"/>
            <a:ext cx="12192000" cy="1021675"/>
          </a:xfrm>
          <a:prstGeom prst="rect">
            <a:avLst/>
          </a:prstGeom>
        </p:spPr>
      </p:pic>
      <p:pic>
        <p:nvPicPr>
          <p:cNvPr id="8" name="Immagine 7">
            <a:extLst>
              <a:ext uri="{FF2B5EF4-FFF2-40B4-BE49-F238E27FC236}">
                <a16:creationId xmlns:a16="http://schemas.microsoft.com/office/drawing/2014/main" id="{D826F862-B0C1-33CB-4F48-ECC4302E6A1C}"/>
              </a:ext>
            </a:extLst>
          </p:cNvPr>
          <p:cNvPicPr>
            <a:picLocks noChangeAspect="1"/>
          </p:cNvPicPr>
          <p:nvPr/>
        </p:nvPicPr>
        <p:blipFill>
          <a:blip r:embed="rId3"/>
          <a:stretch>
            <a:fillRect/>
          </a:stretch>
        </p:blipFill>
        <p:spPr>
          <a:xfrm>
            <a:off x="7771448" y="2081452"/>
            <a:ext cx="3337484" cy="4007041"/>
          </a:xfrm>
          <a:prstGeom prst="rect">
            <a:avLst/>
          </a:prstGeom>
        </p:spPr>
      </p:pic>
      <p:sp>
        <p:nvSpPr>
          <p:cNvPr id="9" name="Rettangolo 8">
            <a:extLst>
              <a:ext uri="{FF2B5EF4-FFF2-40B4-BE49-F238E27FC236}">
                <a16:creationId xmlns:a16="http://schemas.microsoft.com/office/drawing/2014/main" id="{F505E8B5-2756-1EC6-EE66-8838B929DC54}"/>
              </a:ext>
            </a:extLst>
          </p:cNvPr>
          <p:cNvSpPr/>
          <p:nvPr/>
        </p:nvSpPr>
        <p:spPr>
          <a:xfrm>
            <a:off x="317500" y="1827185"/>
            <a:ext cx="1166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CasellaDiTesto 9">
            <a:extLst>
              <a:ext uri="{FF2B5EF4-FFF2-40B4-BE49-F238E27FC236}">
                <a16:creationId xmlns:a16="http://schemas.microsoft.com/office/drawing/2014/main" id="{475BF65D-F5E7-45B9-C3D6-9FFC4D93E88A}"/>
              </a:ext>
            </a:extLst>
          </p:cNvPr>
          <p:cNvSpPr txBox="1"/>
          <p:nvPr/>
        </p:nvSpPr>
        <p:spPr>
          <a:xfrm>
            <a:off x="480270" y="1341209"/>
            <a:ext cx="11711730"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Metabolic dysfunction (MD): the </a:t>
            </a:r>
            <a:r>
              <a:rPr lang="en-GB" sz="2400" b="1" dirty="0">
                <a:solidFill>
                  <a:srgbClr val="DA3EA6"/>
                </a:solidFill>
                <a:effectLst/>
                <a:latin typeface="Constantia" panose="02030602050306030303" pitchFamily="18" charset="0"/>
                <a:ea typeface="Times New Roman" panose="02020603050405020304" pitchFamily="18" charset="0"/>
              </a:rPr>
              <a:t>cornerstone</a:t>
            </a:r>
            <a:endParaRPr lang="en-GB" sz="2400" dirty="0">
              <a:solidFill>
                <a:srgbClr val="DA3EA6"/>
              </a:solidFill>
              <a:effectLst/>
              <a:latin typeface="Constantia" panose="02030602050306030303" pitchFamily="18" charset="0"/>
              <a:ea typeface="Times New Roman" panose="02020603050405020304" pitchFamily="18" charset="0"/>
            </a:endParaRPr>
          </a:p>
        </p:txBody>
      </p:sp>
      <p:sp>
        <p:nvSpPr>
          <p:cNvPr id="11" name="Rettangolo con angoli arrotondati 10">
            <a:extLst>
              <a:ext uri="{FF2B5EF4-FFF2-40B4-BE49-F238E27FC236}">
                <a16:creationId xmlns:a16="http://schemas.microsoft.com/office/drawing/2014/main" id="{D46F9B0D-8F0A-5A5A-7A2C-0DA6D979864D}"/>
              </a:ext>
            </a:extLst>
          </p:cNvPr>
          <p:cNvSpPr/>
          <p:nvPr/>
        </p:nvSpPr>
        <p:spPr>
          <a:xfrm>
            <a:off x="7771449" y="2026116"/>
            <a:ext cx="3337483" cy="273132"/>
          </a:xfrm>
          <a:prstGeom prst="round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onstantia" panose="02030602050306030303" pitchFamily="18" charset="0"/>
              </a:rPr>
              <a:t>MD is defined by CMRFs </a:t>
            </a:r>
          </a:p>
        </p:txBody>
      </p:sp>
      <p:sp>
        <p:nvSpPr>
          <p:cNvPr id="12" name="Rettangolo 11">
            <a:extLst>
              <a:ext uri="{FF2B5EF4-FFF2-40B4-BE49-F238E27FC236}">
                <a16:creationId xmlns:a16="http://schemas.microsoft.com/office/drawing/2014/main" id="{6EC7A38C-AFE3-989F-94D8-9E511D6E651B}"/>
              </a:ext>
            </a:extLst>
          </p:cNvPr>
          <p:cNvSpPr/>
          <p:nvPr/>
        </p:nvSpPr>
        <p:spPr>
          <a:xfrm>
            <a:off x="143878" y="6264860"/>
            <a:ext cx="11916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con angoli arrotondati 12">
            <a:extLst>
              <a:ext uri="{FF2B5EF4-FFF2-40B4-BE49-F238E27FC236}">
                <a16:creationId xmlns:a16="http://schemas.microsoft.com/office/drawing/2014/main" id="{3F3EBE9A-A270-6E51-9DFE-F159869E26A2}"/>
              </a:ext>
            </a:extLst>
          </p:cNvPr>
          <p:cNvSpPr/>
          <p:nvPr/>
        </p:nvSpPr>
        <p:spPr>
          <a:xfrm>
            <a:off x="7771448" y="2604679"/>
            <a:ext cx="3337484" cy="587086"/>
          </a:xfrm>
          <a:prstGeom prst="roundRect">
            <a:avLst/>
          </a:prstGeom>
          <a:noFill/>
          <a:ln w="28575">
            <a:solidFill>
              <a:srgbClr val="F4792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con angoli arrotondati 17">
            <a:extLst>
              <a:ext uri="{FF2B5EF4-FFF2-40B4-BE49-F238E27FC236}">
                <a16:creationId xmlns:a16="http://schemas.microsoft.com/office/drawing/2014/main" id="{BA782CEC-8735-45D7-5F54-CAD8DAF703BC}"/>
              </a:ext>
            </a:extLst>
          </p:cNvPr>
          <p:cNvSpPr/>
          <p:nvPr/>
        </p:nvSpPr>
        <p:spPr>
          <a:xfrm>
            <a:off x="7771447" y="3230534"/>
            <a:ext cx="3337484" cy="737170"/>
          </a:xfrm>
          <a:prstGeom prst="roundRect">
            <a:avLst/>
          </a:prstGeom>
          <a:no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Rettangolo con angoli arrotondati 18">
            <a:extLst>
              <a:ext uri="{FF2B5EF4-FFF2-40B4-BE49-F238E27FC236}">
                <a16:creationId xmlns:a16="http://schemas.microsoft.com/office/drawing/2014/main" id="{E9C447D5-3AAE-572D-BC91-E692AAC850FB}"/>
              </a:ext>
            </a:extLst>
          </p:cNvPr>
          <p:cNvSpPr/>
          <p:nvPr/>
        </p:nvSpPr>
        <p:spPr>
          <a:xfrm>
            <a:off x="7771447" y="4028984"/>
            <a:ext cx="3337484" cy="737170"/>
          </a:xfrm>
          <a:prstGeom prst="roundRect">
            <a:avLst/>
          </a:prstGeom>
          <a:noFill/>
          <a:ln w="28575">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Rettangolo con angoli arrotondati 19">
            <a:extLst>
              <a:ext uri="{FF2B5EF4-FFF2-40B4-BE49-F238E27FC236}">
                <a16:creationId xmlns:a16="http://schemas.microsoft.com/office/drawing/2014/main" id="{FEB66B61-E1F8-812B-46AE-5382F35B7D7D}"/>
              </a:ext>
            </a:extLst>
          </p:cNvPr>
          <p:cNvSpPr/>
          <p:nvPr/>
        </p:nvSpPr>
        <p:spPr>
          <a:xfrm>
            <a:off x="7771447" y="4816088"/>
            <a:ext cx="3337484" cy="1226113"/>
          </a:xfrm>
          <a:prstGeom prst="roundRect">
            <a:avLst>
              <a:gd name="adj" fmla="val 5664"/>
            </a:avLst>
          </a:prstGeom>
          <a:noFill/>
          <a:ln w="28575">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Rettangolo 20">
            <a:extLst>
              <a:ext uri="{FF2B5EF4-FFF2-40B4-BE49-F238E27FC236}">
                <a16:creationId xmlns:a16="http://schemas.microsoft.com/office/drawing/2014/main" id="{5FA0F637-3960-2F8C-45FB-E3E198A24C75}"/>
              </a:ext>
            </a:extLst>
          </p:cNvPr>
          <p:cNvSpPr/>
          <p:nvPr/>
        </p:nvSpPr>
        <p:spPr>
          <a:xfrm>
            <a:off x="8816734" y="2996866"/>
            <a:ext cx="1246909" cy="172388"/>
          </a:xfrm>
          <a:prstGeom prst="rect">
            <a:avLst/>
          </a:prstGeom>
          <a:solidFill>
            <a:srgbClr val="F47923"/>
          </a:solidFill>
          <a:ln>
            <a:solidFill>
              <a:srgbClr val="F4792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900" dirty="0">
                <a:latin typeface="Constantia" panose="02030602050306030303" pitchFamily="18" charset="0"/>
              </a:rPr>
              <a:t>Obesity</a:t>
            </a:r>
          </a:p>
        </p:txBody>
      </p:sp>
      <p:sp>
        <p:nvSpPr>
          <p:cNvPr id="22" name="Rettangolo 21">
            <a:extLst>
              <a:ext uri="{FF2B5EF4-FFF2-40B4-BE49-F238E27FC236}">
                <a16:creationId xmlns:a16="http://schemas.microsoft.com/office/drawing/2014/main" id="{66769DB1-47D7-C2D5-4B76-4BE3E8A90C4D}"/>
              </a:ext>
            </a:extLst>
          </p:cNvPr>
          <p:cNvSpPr/>
          <p:nvPr/>
        </p:nvSpPr>
        <p:spPr>
          <a:xfrm>
            <a:off x="9030696" y="3728770"/>
            <a:ext cx="2069966" cy="188191"/>
          </a:xfrm>
          <a:prstGeom prst="rect">
            <a:avLst/>
          </a:prstGeom>
          <a:solidFill>
            <a:srgbClr val="00B050"/>
          </a:solidFill>
          <a:ln>
            <a:solidFill>
              <a:srgbClr val="00B05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900" dirty="0">
                <a:latin typeface="Constantia" panose="02030602050306030303" pitchFamily="18" charset="0"/>
              </a:rPr>
              <a:t>Diabetes Mellitus</a:t>
            </a:r>
          </a:p>
        </p:txBody>
      </p:sp>
      <p:sp>
        <p:nvSpPr>
          <p:cNvPr id="23" name="Rettangolo 22">
            <a:extLst>
              <a:ext uri="{FF2B5EF4-FFF2-40B4-BE49-F238E27FC236}">
                <a16:creationId xmlns:a16="http://schemas.microsoft.com/office/drawing/2014/main" id="{CBF26D97-72E0-912A-8408-1AA66C0D5F92}"/>
              </a:ext>
            </a:extLst>
          </p:cNvPr>
          <p:cNvSpPr/>
          <p:nvPr/>
        </p:nvSpPr>
        <p:spPr>
          <a:xfrm>
            <a:off x="9258299" y="4607753"/>
            <a:ext cx="1842363" cy="152149"/>
          </a:xfrm>
          <a:prstGeom prst="rect">
            <a:avLst/>
          </a:prstGeom>
          <a:solidFill>
            <a:srgbClr val="002060"/>
          </a:solidFill>
          <a:ln>
            <a:solidFill>
              <a:srgbClr val="003A52">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900" dirty="0">
                <a:latin typeface="Constantia" panose="02030602050306030303" pitchFamily="18" charset="0"/>
              </a:rPr>
              <a:t>Arterial Hypertension</a:t>
            </a:r>
          </a:p>
        </p:txBody>
      </p:sp>
      <p:sp>
        <p:nvSpPr>
          <p:cNvPr id="24" name="Rettangolo 23">
            <a:extLst>
              <a:ext uri="{FF2B5EF4-FFF2-40B4-BE49-F238E27FC236}">
                <a16:creationId xmlns:a16="http://schemas.microsoft.com/office/drawing/2014/main" id="{6EA64D80-E735-5B2F-6E99-BB54DD9F8DE3}"/>
              </a:ext>
            </a:extLst>
          </p:cNvPr>
          <p:cNvSpPr/>
          <p:nvPr/>
        </p:nvSpPr>
        <p:spPr>
          <a:xfrm>
            <a:off x="7763179" y="5271381"/>
            <a:ext cx="3337483" cy="166565"/>
          </a:xfrm>
          <a:prstGeom prst="rect">
            <a:avLst/>
          </a:prstGeom>
          <a:solidFill>
            <a:srgbClr val="7030A0"/>
          </a:solidFill>
          <a:ln>
            <a:solidFill>
              <a:srgbClr val="7030A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900" dirty="0">
                <a:latin typeface="Constantia" panose="02030602050306030303" pitchFamily="18" charset="0"/>
              </a:rPr>
              <a:t>Dyslipidemia </a:t>
            </a:r>
          </a:p>
        </p:txBody>
      </p:sp>
      <p:sp>
        <p:nvSpPr>
          <p:cNvPr id="25" name="CasellaDiTesto 24">
            <a:extLst>
              <a:ext uri="{FF2B5EF4-FFF2-40B4-BE49-F238E27FC236}">
                <a16:creationId xmlns:a16="http://schemas.microsoft.com/office/drawing/2014/main" id="{F9F6EED8-BCF4-54FD-8C0C-6B39D6E8AB65}"/>
              </a:ext>
            </a:extLst>
          </p:cNvPr>
          <p:cNvSpPr txBox="1"/>
          <p:nvPr/>
        </p:nvSpPr>
        <p:spPr>
          <a:xfrm>
            <a:off x="23141" y="6313187"/>
            <a:ext cx="5144372" cy="369332"/>
          </a:xfrm>
          <a:prstGeom prst="rect">
            <a:avLst/>
          </a:prstGeom>
          <a:noFill/>
        </p:spPr>
        <p:txBody>
          <a:bodyPr wrap="square">
            <a:spAutoFit/>
          </a:bodyPr>
          <a:lstStyle/>
          <a:p>
            <a:pPr algn="ctr"/>
            <a:r>
              <a:rPr lang="en-GB" sz="900" b="0" i="1" u="none" strike="noStrike" dirty="0">
                <a:solidFill>
                  <a:srgbClr val="002060"/>
                </a:solidFill>
                <a:effectLst/>
                <a:latin typeface="Constantia" panose="02030602050306030303" pitchFamily="18" charset="0"/>
              </a:rPr>
              <a:t>Rinella et al. </a:t>
            </a:r>
            <a:r>
              <a:rPr lang="en-GB" sz="900" b="0" i="0" u="none" strike="noStrike" dirty="0">
                <a:solidFill>
                  <a:srgbClr val="002060"/>
                </a:solidFill>
                <a:effectLst/>
                <a:latin typeface="Constantia" panose="02030602050306030303" pitchFamily="18" charset="0"/>
              </a:rPr>
              <a:t>“A multisociety Delphi consensus statement on new fatty liver disease nomenclature” JHEP 2023</a:t>
            </a:r>
          </a:p>
        </p:txBody>
      </p:sp>
      <p:sp>
        <p:nvSpPr>
          <p:cNvPr id="26" name="CasellaDiTesto 25">
            <a:extLst>
              <a:ext uri="{FF2B5EF4-FFF2-40B4-BE49-F238E27FC236}">
                <a16:creationId xmlns:a16="http://schemas.microsoft.com/office/drawing/2014/main" id="{6727DBB4-8253-35EA-0044-A04DC07BF852}"/>
              </a:ext>
            </a:extLst>
          </p:cNvPr>
          <p:cNvSpPr txBox="1"/>
          <p:nvPr/>
        </p:nvSpPr>
        <p:spPr>
          <a:xfrm>
            <a:off x="6058396" y="6308465"/>
            <a:ext cx="6133604" cy="369332"/>
          </a:xfrm>
          <a:prstGeom prst="rect">
            <a:avLst/>
          </a:prstGeom>
          <a:noFill/>
        </p:spPr>
        <p:txBody>
          <a:bodyPr wrap="square">
            <a:spAutoFit/>
          </a:bodyPr>
          <a:lstStyle/>
          <a:p>
            <a:pPr algn="ctr"/>
            <a:r>
              <a:rPr lang="en-GB" sz="900" b="0" i="1" u="none" strike="noStrike" dirty="0" err="1">
                <a:solidFill>
                  <a:srgbClr val="002060"/>
                </a:solidFill>
                <a:effectLst/>
                <a:latin typeface="Constantia" panose="02030602050306030303" pitchFamily="18" charset="0"/>
              </a:rPr>
              <a:t>Targher</a:t>
            </a:r>
            <a:r>
              <a:rPr lang="en-GB" sz="900" b="0" i="1" u="none" strike="noStrike" dirty="0">
                <a:solidFill>
                  <a:srgbClr val="002060"/>
                </a:solidFill>
                <a:effectLst/>
                <a:latin typeface="Constantia" panose="02030602050306030303" pitchFamily="18" charset="0"/>
              </a:rPr>
              <a:t> G, Byrne CD, </a:t>
            </a:r>
            <a:r>
              <a:rPr lang="en-GB" sz="900" b="0" i="1" u="none" strike="noStrike" dirty="0" err="1">
                <a:solidFill>
                  <a:srgbClr val="002060"/>
                </a:solidFill>
                <a:effectLst/>
                <a:latin typeface="Constantia" panose="02030602050306030303" pitchFamily="18" charset="0"/>
              </a:rPr>
              <a:t>Tilg</a:t>
            </a:r>
            <a:r>
              <a:rPr lang="en-GB" sz="900" b="0" i="1" u="none" strike="noStrike" dirty="0">
                <a:solidFill>
                  <a:srgbClr val="002060"/>
                </a:solidFill>
                <a:effectLst/>
                <a:latin typeface="Constantia" panose="02030602050306030303" pitchFamily="18" charset="0"/>
              </a:rPr>
              <a:t> H</a:t>
            </a:r>
            <a:r>
              <a:rPr lang="en-GB" sz="900" b="0" i="0" u="none" strike="noStrike" dirty="0">
                <a:solidFill>
                  <a:srgbClr val="002060"/>
                </a:solidFill>
                <a:effectLst/>
                <a:latin typeface="Constantia" panose="02030602050306030303" pitchFamily="18" charset="0"/>
              </a:rPr>
              <a:t>. “</a:t>
            </a:r>
            <a:r>
              <a:rPr lang="en-GB" sz="900" b="0" u="none" strike="noStrike" dirty="0">
                <a:solidFill>
                  <a:srgbClr val="002060"/>
                </a:solidFill>
                <a:effectLst/>
                <a:latin typeface="Constantia" panose="02030602050306030303" pitchFamily="18" charset="0"/>
              </a:rPr>
              <a:t>MASLD: a systemic metabolic disorder with cardiovascular and malignant complications</a:t>
            </a:r>
            <a:r>
              <a:rPr lang="en-GB" sz="900" b="0" i="0" u="none" strike="noStrike" dirty="0">
                <a:solidFill>
                  <a:srgbClr val="002060"/>
                </a:solidFill>
                <a:effectLst/>
                <a:latin typeface="Constantia" panose="02030602050306030303" pitchFamily="18" charset="0"/>
              </a:rPr>
              <a:t>”. Gut. 2024</a:t>
            </a:r>
            <a:endParaRPr lang="en-GB" sz="900" dirty="0">
              <a:solidFill>
                <a:srgbClr val="002060"/>
              </a:solidFill>
              <a:latin typeface="Constantia" panose="02030602050306030303" pitchFamily="18" charset="0"/>
            </a:endParaRPr>
          </a:p>
        </p:txBody>
      </p:sp>
      <p:pic>
        <p:nvPicPr>
          <p:cNvPr id="27" name="Immagine 26">
            <a:extLst>
              <a:ext uri="{FF2B5EF4-FFF2-40B4-BE49-F238E27FC236}">
                <a16:creationId xmlns:a16="http://schemas.microsoft.com/office/drawing/2014/main" id="{A599BECD-4DFC-CEA1-FB8F-7C451EF8F98A}"/>
              </a:ext>
            </a:extLst>
          </p:cNvPr>
          <p:cNvPicPr>
            <a:picLocks noChangeAspect="1"/>
          </p:cNvPicPr>
          <p:nvPr/>
        </p:nvPicPr>
        <p:blipFill>
          <a:blip r:embed="rId4">
            <a:clrChange>
              <a:clrFrom>
                <a:srgbClr val="FFFFFF"/>
              </a:clrFrom>
              <a:clrTo>
                <a:srgbClr val="FFFFFF">
                  <a:alpha val="0"/>
                </a:srgbClr>
              </a:clrTo>
            </a:clrChange>
            <a:extLst>
              <a:ext uri="{BEBA8EAE-BF5A-486C-A8C5-ECC9F3942E4B}">
                <a14:imgProps xmlns:a14="http://schemas.microsoft.com/office/drawing/2010/main">
                  <a14:imgLayer r:embed="rId5">
                    <a14:imgEffect>
                      <a14:colorTemperature colorTemp="4700"/>
                    </a14:imgEffect>
                  </a14:imgLayer>
                </a14:imgProps>
              </a:ext>
            </a:extLst>
          </a:blip>
          <a:stretch>
            <a:fillRect/>
          </a:stretch>
        </p:blipFill>
        <p:spPr>
          <a:xfrm>
            <a:off x="2079173" y="2135631"/>
            <a:ext cx="4146336" cy="3786705"/>
          </a:xfrm>
          <a:prstGeom prst="rect">
            <a:avLst/>
          </a:prstGeom>
        </p:spPr>
      </p:pic>
      <p:sp>
        <p:nvSpPr>
          <p:cNvPr id="28" name="Rettangolo con angoli arrotondati 27">
            <a:extLst>
              <a:ext uri="{FF2B5EF4-FFF2-40B4-BE49-F238E27FC236}">
                <a16:creationId xmlns:a16="http://schemas.microsoft.com/office/drawing/2014/main" id="{A5A24B72-EAF5-10F4-1213-E61B7BE35B2B}"/>
              </a:ext>
            </a:extLst>
          </p:cNvPr>
          <p:cNvSpPr/>
          <p:nvPr/>
        </p:nvSpPr>
        <p:spPr>
          <a:xfrm>
            <a:off x="3495326" y="3730857"/>
            <a:ext cx="1314030" cy="523016"/>
          </a:xfrm>
          <a:prstGeom prst="round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b="1" dirty="0">
                <a:latin typeface="Constantia" panose="02030602050306030303" pitchFamily="18" charset="0"/>
              </a:rPr>
              <a:t>Metabolic</a:t>
            </a:r>
          </a:p>
          <a:p>
            <a:pPr algn="ctr"/>
            <a:r>
              <a:rPr lang="en-GB" sz="1200" b="1" dirty="0">
                <a:latin typeface="Constantia" panose="02030602050306030303" pitchFamily="18" charset="0"/>
              </a:rPr>
              <a:t>Dysfunction</a:t>
            </a:r>
          </a:p>
        </p:txBody>
      </p:sp>
      <p:sp>
        <p:nvSpPr>
          <p:cNvPr id="29" name="CasellaDiTesto 28">
            <a:extLst>
              <a:ext uri="{FF2B5EF4-FFF2-40B4-BE49-F238E27FC236}">
                <a16:creationId xmlns:a16="http://schemas.microsoft.com/office/drawing/2014/main" id="{1BDA8657-5D80-2208-FEFB-F78F54B45090}"/>
              </a:ext>
            </a:extLst>
          </p:cNvPr>
          <p:cNvSpPr txBox="1"/>
          <p:nvPr/>
        </p:nvSpPr>
        <p:spPr>
          <a:xfrm>
            <a:off x="2058519" y="3328037"/>
            <a:ext cx="1140031" cy="276999"/>
          </a:xfrm>
          <a:prstGeom prst="rect">
            <a:avLst/>
          </a:prstGeom>
          <a:noFill/>
        </p:spPr>
        <p:txBody>
          <a:bodyPr wrap="square" rtlCol="0">
            <a:spAutoFit/>
          </a:bodyPr>
          <a:lstStyle/>
          <a:p>
            <a:r>
              <a:rPr lang="it-IT" sz="1200" b="1" dirty="0"/>
              <a:t>HCC</a:t>
            </a:r>
          </a:p>
        </p:txBody>
      </p:sp>
      <p:sp>
        <p:nvSpPr>
          <p:cNvPr id="30" name="CasellaDiTesto 29">
            <a:extLst>
              <a:ext uri="{FF2B5EF4-FFF2-40B4-BE49-F238E27FC236}">
                <a16:creationId xmlns:a16="http://schemas.microsoft.com/office/drawing/2014/main" id="{C33E4CB2-0834-2DE0-15CE-D11E72AC93EA}"/>
              </a:ext>
            </a:extLst>
          </p:cNvPr>
          <p:cNvSpPr txBox="1"/>
          <p:nvPr/>
        </p:nvSpPr>
        <p:spPr>
          <a:xfrm>
            <a:off x="3012310" y="5676936"/>
            <a:ext cx="1140031" cy="276999"/>
          </a:xfrm>
          <a:prstGeom prst="rect">
            <a:avLst/>
          </a:prstGeom>
          <a:noFill/>
        </p:spPr>
        <p:txBody>
          <a:bodyPr wrap="square" rtlCol="0">
            <a:spAutoFit/>
          </a:bodyPr>
          <a:lstStyle/>
          <a:p>
            <a:r>
              <a:rPr lang="it-IT" sz="1200" b="1" dirty="0"/>
              <a:t>HCC</a:t>
            </a:r>
          </a:p>
        </p:txBody>
      </p:sp>
      <p:sp>
        <p:nvSpPr>
          <p:cNvPr id="31" name="CasellaDiTesto 30">
            <a:extLst>
              <a:ext uri="{FF2B5EF4-FFF2-40B4-BE49-F238E27FC236}">
                <a16:creationId xmlns:a16="http://schemas.microsoft.com/office/drawing/2014/main" id="{FA4751C7-DF66-E607-8A9D-16752C330B1E}"/>
              </a:ext>
            </a:extLst>
          </p:cNvPr>
          <p:cNvSpPr txBox="1"/>
          <p:nvPr/>
        </p:nvSpPr>
        <p:spPr>
          <a:xfrm>
            <a:off x="5577859" y="5078572"/>
            <a:ext cx="1140031" cy="276999"/>
          </a:xfrm>
          <a:prstGeom prst="rect">
            <a:avLst/>
          </a:prstGeom>
          <a:noFill/>
        </p:spPr>
        <p:txBody>
          <a:bodyPr wrap="square" rtlCol="0">
            <a:spAutoFit/>
          </a:bodyPr>
          <a:lstStyle/>
          <a:p>
            <a:r>
              <a:rPr lang="it-IT" sz="1200" b="1" dirty="0"/>
              <a:t>HCC</a:t>
            </a:r>
          </a:p>
        </p:txBody>
      </p:sp>
      <p:sp>
        <p:nvSpPr>
          <p:cNvPr id="32" name="CasellaDiTesto 31">
            <a:extLst>
              <a:ext uri="{FF2B5EF4-FFF2-40B4-BE49-F238E27FC236}">
                <a16:creationId xmlns:a16="http://schemas.microsoft.com/office/drawing/2014/main" id="{B6293186-98FD-3326-045B-F9D5FAD74C6F}"/>
              </a:ext>
            </a:extLst>
          </p:cNvPr>
          <p:cNvSpPr txBox="1"/>
          <p:nvPr/>
        </p:nvSpPr>
        <p:spPr>
          <a:xfrm>
            <a:off x="2628534" y="1966646"/>
            <a:ext cx="1140031" cy="276999"/>
          </a:xfrm>
          <a:prstGeom prst="rect">
            <a:avLst/>
          </a:prstGeom>
          <a:noFill/>
        </p:spPr>
        <p:txBody>
          <a:bodyPr wrap="square" rtlCol="0">
            <a:spAutoFit/>
          </a:bodyPr>
          <a:lstStyle/>
          <a:p>
            <a:r>
              <a:rPr lang="it-IT" sz="1200" b="1" dirty="0"/>
              <a:t>MACEs</a:t>
            </a:r>
          </a:p>
        </p:txBody>
      </p:sp>
      <p:sp>
        <p:nvSpPr>
          <p:cNvPr id="33" name="CasellaDiTesto 32">
            <a:extLst>
              <a:ext uri="{FF2B5EF4-FFF2-40B4-BE49-F238E27FC236}">
                <a16:creationId xmlns:a16="http://schemas.microsoft.com/office/drawing/2014/main" id="{871060BB-B22A-B19E-77D6-D857CE3C1E66}"/>
              </a:ext>
            </a:extLst>
          </p:cNvPr>
          <p:cNvSpPr txBox="1"/>
          <p:nvPr/>
        </p:nvSpPr>
        <p:spPr>
          <a:xfrm>
            <a:off x="2166353" y="4639754"/>
            <a:ext cx="1140031" cy="276999"/>
          </a:xfrm>
          <a:prstGeom prst="rect">
            <a:avLst/>
          </a:prstGeom>
          <a:noFill/>
        </p:spPr>
        <p:txBody>
          <a:bodyPr wrap="square" rtlCol="0">
            <a:spAutoFit/>
          </a:bodyPr>
          <a:lstStyle/>
          <a:p>
            <a:r>
              <a:rPr lang="it-IT" sz="1200" b="1" dirty="0"/>
              <a:t>MACEs</a:t>
            </a:r>
          </a:p>
        </p:txBody>
      </p:sp>
      <p:sp>
        <p:nvSpPr>
          <p:cNvPr id="34" name="CasellaDiTesto 33">
            <a:extLst>
              <a:ext uri="{FF2B5EF4-FFF2-40B4-BE49-F238E27FC236}">
                <a16:creationId xmlns:a16="http://schemas.microsoft.com/office/drawing/2014/main" id="{7C424B29-E3B9-41DC-EEF1-D5C7E22BB407}"/>
              </a:ext>
            </a:extLst>
          </p:cNvPr>
          <p:cNvSpPr txBox="1"/>
          <p:nvPr/>
        </p:nvSpPr>
        <p:spPr>
          <a:xfrm>
            <a:off x="5119851" y="5579246"/>
            <a:ext cx="1140031" cy="276999"/>
          </a:xfrm>
          <a:prstGeom prst="rect">
            <a:avLst/>
          </a:prstGeom>
          <a:noFill/>
        </p:spPr>
        <p:txBody>
          <a:bodyPr wrap="square" rtlCol="0">
            <a:spAutoFit/>
          </a:bodyPr>
          <a:lstStyle/>
          <a:p>
            <a:r>
              <a:rPr lang="it-IT" sz="1200" b="1" dirty="0"/>
              <a:t>MACEs</a:t>
            </a:r>
          </a:p>
        </p:txBody>
      </p:sp>
      <p:sp>
        <p:nvSpPr>
          <p:cNvPr id="35" name="CasellaDiTesto 34">
            <a:extLst>
              <a:ext uri="{FF2B5EF4-FFF2-40B4-BE49-F238E27FC236}">
                <a16:creationId xmlns:a16="http://schemas.microsoft.com/office/drawing/2014/main" id="{6A76F807-4E47-21B2-188E-8E416C702448}"/>
              </a:ext>
            </a:extLst>
          </p:cNvPr>
          <p:cNvSpPr txBox="1"/>
          <p:nvPr/>
        </p:nvSpPr>
        <p:spPr>
          <a:xfrm>
            <a:off x="143878" y="5999120"/>
            <a:ext cx="2975160" cy="246221"/>
          </a:xfrm>
          <a:prstGeom prst="rect">
            <a:avLst/>
          </a:prstGeom>
          <a:noFill/>
        </p:spPr>
        <p:txBody>
          <a:bodyPr wrap="square" rtlCol="0">
            <a:spAutoFit/>
          </a:bodyPr>
          <a:lstStyle/>
          <a:p>
            <a:r>
              <a:rPr lang="en-GB" sz="1000" b="1" dirty="0"/>
              <a:t>MACEs: Major acute cardiovascular events</a:t>
            </a:r>
          </a:p>
        </p:txBody>
      </p:sp>
      <p:sp>
        <p:nvSpPr>
          <p:cNvPr id="36" name="CasellaDiTesto 35">
            <a:extLst>
              <a:ext uri="{FF2B5EF4-FFF2-40B4-BE49-F238E27FC236}">
                <a16:creationId xmlns:a16="http://schemas.microsoft.com/office/drawing/2014/main" id="{AB8486B7-CC16-EC29-C721-F5AC163B9CDE}"/>
              </a:ext>
            </a:extLst>
          </p:cNvPr>
          <p:cNvSpPr txBox="1"/>
          <p:nvPr/>
        </p:nvSpPr>
        <p:spPr>
          <a:xfrm>
            <a:off x="3691103" y="4221167"/>
            <a:ext cx="1264444" cy="369332"/>
          </a:xfrm>
          <a:prstGeom prst="rect">
            <a:avLst/>
          </a:prstGeom>
          <a:noFill/>
        </p:spPr>
        <p:txBody>
          <a:bodyPr wrap="square" rtlCol="0">
            <a:spAutoFit/>
          </a:bodyPr>
          <a:lstStyle/>
          <a:p>
            <a:r>
              <a:rPr lang="en-GB" b="1" dirty="0"/>
              <a:t>MASLD</a:t>
            </a:r>
          </a:p>
        </p:txBody>
      </p:sp>
    </p:spTree>
    <p:extLst>
      <p:ext uri="{BB962C8B-B14F-4D97-AF65-F5344CB8AC3E}">
        <p14:creationId xmlns:p14="http://schemas.microsoft.com/office/powerpoint/2010/main" val="3528192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0AEAA08F-E1CD-F4D6-9F3F-710B1351E106}"/>
              </a:ext>
            </a:extLst>
          </p:cNvPr>
          <p:cNvPicPr>
            <a:picLocks noChangeAspect="1"/>
          </p:cNvPicPr>
          <p:nvPr/>
        </p:nvPicPr>
        <p:blipFill>
          <a:blip r:embed="rId2"/>
          <a:stretch>
            <a:fillRect/>
          </a:stretch>
        </p:blipFill>
        <p:spPr>
          <a:xfrm>
            <a:off x="0" y="-1"/>
            <a:ext cx="12192000" cy="1021675"/>
          </a:xfrm>
          <a:prstGeom prst="rect">
            <a:avLst/>
          </a:prstGeom>
        </p:spPr>
      </p:pic>
      <p:sp>
        <p:nvSpPr>
          <p:cNvPr id="2" name="Rettangolo 1">
            <a:extLst>
              <a:ext uri="{FF2B5EF4-FFF2-40B4-BE49-F238E27FC236}">
                <a16:creationId xmlns:a16="http://schemas.microsoft.com/office/drawing/2014/main" id="{9F032B68-346D-8CD5-B237-365DDC975CE7}"/>
              </a:ext>
            </a:extLst>
          </p:cNvPr>
          <p:cNvSpPr/>
          <p:nvPr/>
        </p:nvSpPr>
        <p:spPr>
          <a:xfrm>
            <a:off x="282000" y="1822248"/>
            <a:ext cx="11628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Rettangolo 2">
            <a:extLst>
              <a:ext uri="{FF2B5EF4-FFF2-40B4-BE49-F238E27FC236}">
                <a16:creationId xmlns:a16="http://schemas.microsoft.com/office/drawing/2014/main" id="{E4C4F97F-711E-C427-6577-A3DFF3C71CBB}"/>
              </a:ext>
            </a:extLst>
          </p:cNvPr>
          <p:cNvSpPr/>
          <p:nvPr/>
        </p:nvSpPr>
        <p:spPr>
          <a:xfrm>
            <a:off x="182182" y="6507809"/>
            <a:ext cx="11628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a:extLst>
              <a:ext uri="{FF2B5EF4-FFF2-40B4-BE49-F238E27FC236}">
                <a16:creationId xmlns:a16="http://schemas.microsoft.com/office/drawing/2014/main" id="{042AC66A-3BA5-8D16-B1ED-3EA6D671A790}"/>
              </a:ext>
            </a:extLst>
          </p:cNvPr>
          <p:cNvSpPr txBox="1"/>
          <p:nvPr/>
        </p:nvSpPr>
        <p:spPr>
          <a:xfrm>
            <a:off x="480270" y="1341209"/>
            <a:ext cx="11711730"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Risk of hepatocellular carcinoma (</a:t>
            </a:r>
            <a:r>
              <a:rPr lang="en-GB" sz="2400" b="1" dirty="0">
                <a:solidFill>
                  <a:srgbClr val="DA3EA6"/>
                </a:solidFill>
                <a:effectLst/>
                <a:latin typeface="Constantia" panose="02030602050306030303" pitchFamily="18" charset="0"/>
                <a:ea typeface="Times New Roman" panose="02020603050405020304" pitchFamily="18" charset="0"/>
              </a:rPr>
              <a:t>HCC</a:t>
            </a:r>
            <a:r>
              <a:rPr lang="en-GB" sz="2400" b="1" dirty="0">
                <a:solidFill>
                  <a:srgbClr val="003A52"/>
                </a:solidFill>
                <a:effectLst/>
                <a:latin typeface="Constantia" panose="02030602050306030303" pitchFamily="18" charset="0"/>
                <a:ea typeface="Times New Roman" panose="02020603050405020304" pitchFamily="18" charset="0"/>
              </a:rPr>
              <a:t>) in MASLD</a:t>
            </a:r>
            <a:endParaRPr lang="en-GB" sz="2400" dirty="0">
              <a:solidFill>
                <a:srgbClr val="F47923"/>
              </a:solidFill>
              <a:effectLst/>
              <a:latin typeface="Constantia" panose="02030602050306030303" pitchFamily="18" charset="0"/>
              <a:ea typeface="Times New Roman" panose="02020603050405020304" pitchFamily="18" charset="0"/>
            </a:endParaRPr>
          </a:p>
        </p:txBody>
      </p:sp>
      <p:sp>
        <p:nvSpPr>
          <p:cNvPr id="6" name="CasellaDiTesto 5">
            <a:extLst>
              <a:ext uri="{FF2B5EF4-FFF2-40B4-BE49-F238E27FC236}">
                <a16:creationId xmlns:a16="http://schemas.microsoft.com/office/drawing/2014/main" id="{D8A2B6D1-2468-0DCE-B84E-48EDA3EF749B}"/>
              </a:ext>
            </a:extLst>
          </p:cNvPr>
          <p:cNvSpPr txBox="1"/>
          <p:nvPr/>
        </p:nvSpPr>
        <p:spPr>
          <a:xfrm>
            <a:off x="5241490" y="5320830"/>
            <a:ext cx="5918457" cy="276999"/>
          </a:xfrm>
          <a:prstGeom prst="rect">
            <a:avLst/>
          </a:prstGeom>
          <a:solidFill>
            <a:srgbClr val="005978"/>
          </a:solidFill>
        </p:spPr>
        <p:txBody>
          <a:bodyPr wrap="square">
            <a:spAutoFit/>
          </a:bodyPr>
          <a:lstStyle/>
          <a:p>
            <a:r>
              <a:rPr lang="en-GB" sz="1200" b="1" dirty="0">
                <a:solidFill>
                  <a:schemeClr val="bg1"/>
                </a:solidFill>
                <a:latin typeface="Constantia" panose="02030602050306030303" pitchFamily="18" charset="0"/>
              </a:rPr>
              <a:t>A</a:t>
            </a:r>
            <a:r>
              <a:rPr lang="en-GB" sz="1200" b="1" i="0" u="none" strike="noStrike" dirty="0">
                <a:solidFill>
                  <a:schemeClr val="bg1"/>
                </a:solidFill>
                <a:effectLst/>
                <a:latin typeface="Constantia" panose="02030602050306030303" pitchFamily="18" charset="0"/>
              </a:rPr>
              <a:t>dvanced </a:t>
            </a:r>
            <a:r>
              <a:rPr lang="en-GB" sz="1200" b="1" dirty="0">
                <a:solidFill>
                  <a:schemeClr val="bg1"/>
                </a:solidFill>
                <a:latin typeface="Constantia" panose="02030602050306030303" pitchFamily="18" charset="0"/>
              </a:rPr>
              <a:t>L</a:t>
            </a:r>
            <a:r>
              <a:rPr lang="en-GB" sz="1200" b="1" i="0" u="none" strike="noStrike" dirty="0">
                <a:solidFill>
                  <a:schemeClr val="bg1"/>
                </a:solidFill>
                <a:effectLst/>
                <a:latin typeface="Constantia" panose="02030602050306030303" pitchFamily="18" charset="0"/>
              </a:rPr>
              <a:t>iver fibrosis                                                                  OR: 6.40 </a:t>
            </a:r>
            <a:endParaRPr lang="en-GB" sz="1200" b="1" dirty="0">
              <a:solidFill>
                <a:schemeClr val="bg1"/>
              </a:solidFill>
              <a:latin typeface="Constantia" panose="02030602050306030303" pitchFamily="18" charset="0"/>
            </a:endParaRPr>
          </a:p>
        </p:txBody>
      </p:sp>
      <p:sp>
        <p:nvSpPr>
          <p:cNvPr id="7" name="CasellaDiTesto 6">
            <a:extLst>
              <a:ext uri="{FF2B5EF4-FFF2-40B4-BE49-F238E27FC236}">
                <a16:creationId xmlns:a16="http://schemas.microsoft.com/office/drawing/2014/main" id="{07C3FF7E-5A01-1C51-FDD9-77BC7C908A36}"/>
              </a:ext>
            </a:extLst>
          </p:cNvPr>
          <p:cNvSpPr txBox="1"/>
          <p:nvPr/>
        </p:nvSpPr>
        <p:spPr>
          <a:xfrm>
            <a:off x="1200868" y="2979264"/>
            <a:ext cx="3388299" cy="373500"/>
          </a:xfrm>
          <a:prstGeom prst="rect">
            <a:avLst/>
          </a:prstGeom>
          <a:solidFill>
            <a:schemeClr val="accent5">
              <a:lumMod val="20000"/>
              <a:lumOff val="80000"/>
            </a:schemeClr>
          </a:solidFill>
        </p:spPr>
        <p:txBody>
          <a:bodyPr wrap="square">
            <a:spAutoFit/>
          </a:bodyPr>
          <a:lstStyle/>
          <a:p>
            <a:pPr algn="ctr">
              <a:lnSpc>
                <a:spcPct val="106000"/>
              </a:lnSpc>
              <a:spcAft>
                <a:spcPts val="800"/>
              </a:spcAft>
            </a:pPr>
            <a:r>
              <a:rPr lang="en-US" b="1" dirty="0">
                <a:solidFill>
                  <a:srgbClr val="DA3EA6"/>
                </a:solidFill>
                <a:latin typeface="Constantia" panose="02030602050306030303" pitchFamily="18" charset="0"/>
                <a:ea typeface="Calibri" panose="020F0502020204030204" pitchFamily="34" charset="0"/>
                <a:cs typeface="Times New Roman" panose="02020603050405020304" pitchFamily="18" charset="0"/>
              </a:rPr>
              <a:t>29</a:t>
            </a:r>
            <a:r>
              <a:rPr lang="en-US" dirty="0">
                <a:solidFill>
                  <a:srgbClr val="003A52"/>
                </a:solidFill>
                <a:effectLst/>
                <a:latin typeface="Constantia" panose="02030602050306030303" pitchFamily="18" charset="0"/>
                <a:ea typeface="Calibri" panose="020F0502020204030204" pitchFamily="34" charset="0"/>
                <a:cs typeface="Times New Roman" panose="02020603050405020304" pitchFamily="18" charset="0"/>
              </a:rPr>
              <a:t> longitudinal studies</a:t>
            </a:r>
            <a:endParaRPr lang="it-IT" dirty="0"/>
          </a:p>
        </p:txBody>
      </p:sp>
      <p:sp>
        <p:nvSpPr>
          <p:cNvPr id="14" name="CasellaDiTesto 13">
            <a:extLst>
              <a:ext uri="{FF2B5EF4-FFF2-40B4-BE49-F238E27FC236}">
                <a16:creationId xmlns:a16="http://schemas.microsoft.com/office/drawing/2014/main" id="{157C42F6-116E-907C-72E2-5695907A5BE3}"/>
              </a:ext>
            </a:extLst>
          </p:cNvPr>
          <p:cNvSpPr txBox="1"/>
          <p:nvPr/>
        </p:nvSpPr>
        <p:spPr>
          <a:xfrm>
            <a:off x="1200867" y="4106450"/>
            <a:ext cx="3388299" cy="369332"/>
          </a:xfrm>
          <a:prstGeom prst="rect">
            <a:avLst/>
          </a:prstGeom>
          <a:solidFill>
            <a:schemeClr val="accent5">
              <a:lumMod val="20000"/>
              <a:lumOff val="80000"/>
            </a:schemeClr>
          </a:solidFill>
        </p:spPr>
        <p:txBody>
          <a:bodyPr wrap="square">
            <a:spAutoFit/>
          </a:bodyPr>
          <a:lstStyle/>
          <a:p>
            <a:pPr algn="ctr"/>
            <a:r>
              <a:rPr lang="it-IT" b="1" dirty="0">
                <a:solidFill>
                  <a:srgbClr val="DA3EA6"/>
                </a:solidFill>
              </a:rPr>
              <a:t>∼ </a:t>
            </a:r>
            <a:r>
              <a:rPr lang="en-US" b="1" dirty="0">
                <a:solidFill>
                  <a:srgbClr val="DA3EA6"/>
                </a:solidFill>
                <a:effectLst/>
                <a:latin typeface="Constantia" panose="02030602050306030303" pitchFamily="18" charset="0"/>
                <a:ea typeface="Calibri" panose="020F0502020204030204" pitchFamily="34" charset="0"/>
                <a:cs typeface="Times New Roman" panose="02020603050405020304" pitchFamily="18" charset="0"/>
              </a:rPr>
              <a:t>726.656 </a:t>
            </a:r>
            <a:r>
              <a:rPr lang="en-US" dirty="0">
                <a:solidFill>
                  <a:srgbClr val="003A52"/>
                </a:solidFill>
                <a:effectLst/>
                <a:latin typeface="Constantia" panose="02030602050306030303" pitchFamily="18" charset="0"/>
                <a:ea typeface="Calibri" panose="020F0502020204030204" pitchFamily="34" charset="0"/>
                <a:cs typeface="Times New Roman" panose="02020603050405020304" pitchFamily="18" charset="0"/>
              </a:rPr>
              <a:t>individuals</a:t>
            </a:r>
            <a:endParaRPr lang="it-IT" dirty="0"/>
          </a:p>
        </p:txBody>
      </p:sp>
      <p:pic>
        <p:nvPicPr>
          <p:cNvPr id="15" name="Immagine 14">
            <a:extLst>
              <a:ext uri="{FF2B5EF4-FFF2-40B4-BE49-F238E27FC236}">
                <a16:creationId xmlns:a16="http://schemas.microsoft.com/office/drawing/2014/main" id="{2993F724-092F-CF7E-C044-1EB36109A67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82124" y="2552089"/>
            <a:ext cx="1225544" cy="1306476"/>
          </a:xfrm>
          <a:prstGeom prst="rect">
            <a:avLst/>
          </a:prstGeom>
        </p:spPr>
      </p:pic>
      <p:pic>
        <p:nvPicPr>
          <p:cNvPr id="16" name="Immagine 15">
            <a:extLst>
              <a:ext uri="{FF2B5EF4-FFF2-40B4-BE49-F238E27FC236}">
                <a16:creationId xmlns:a16="http://schemas.microsoft.com/office/drawing/2014/main" id="{9890179F-35FD-1458-314C-DB5DF5833D4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297300" y="3771468"/>
            <a:ext cx="1395191" cy="1240170"/>
          </a:xfrm>
          <a:prstGeom prst="rect">
            <a:avLst/>
          </a:prstGeom>
        </p:spPr>
      </p:pic>
      <p:graphicFrame>
        <p:nvGraphicFramePr>
          <p:cNvPr id="17" name="Tabella 16">
            <a:extLst>
              <a:ext uri="{FF2B5EF4-FFF2-40B4-BE49-F238E27FC236}">
                <a16:creationId xmlns:a16="http://schemas.microsoft.com/office/drawing/2014/main" id="{81B0144D-3760-E364-D768-C9877FC2B4EA}"/>
              </a:ext>
            </a:extLst>
          </p:cNvPr>
          <p:cNvGraphicFramePr>
            <a:graphicFrameLocks noGrp="1"/>
          </p:cNvGraphicFramePr>
          <p:nvPr>
            <p:extLst>
              <p:ext uri="{D42A27DB-BD31-4B8C-83A1-F6EECF244321}">
                <p14:modId xmlns:p14="http://schemas.microsoft.com/office/powerpoint/2010/main" val="1480142628"/>
              </p:ext>
            </p:extLst>
          </p:nvPr>
        </p:nvGraphicFramePr>
        <p:xfrm>
          <a:off x="5241491" y="2427312"/>
          <a:ext cx="5918458" cy="2871918"/>
        </p:xfrm>
        <a:graphic>
          <a:graphicData uri="http://schemas.openxmlformats.org/drawingml/2006/table">
            <a:tbl>
              <a:tblPr firstRow="1" bandRow="1">
                <a:tableStyleId>{5C22544A-7EE6-4342-B048-85BDC9FD1C3A}</a:tableStyleId>
              </a:tblPr>
              <a:tblGrid>
                <a:gridCol w="2959229">
                  <a:extLst>
                    <a:ext uri="{9D8B030D-6E8A-4147-A177-3AD203B41FA5}">
                      <a16:colId xmlns:a16="http://schemas.microsoft.com/office/drawing/2014/main" val="2321023490"/>
                    </a:ext>
                  </a:extLst>
                </a:gridCol>
                <a:gridCol w="2959229">
                  <a:extLst>
                    <a:ext uri="{9D8B030D-6E8A-4147-A177-3AD203B41FA5}">
                      <a16:colId xmlns:a16="http://schemas.microsoft.com/office/drawing/2014/main" val="54094785"/>
                    </a:ext>
                  </a:extLst>
                </a:gridCol>
              </a:tblGrid>
              <a:tr h="319102">
                <a:tc>
                  <a:txBody>
                    <a:bodyPr/>
                    <a:lstStyle/>
                    <a:p>
                      <a:pPr algn="ctr"/>
                      <a:r>
                        <a:rPr lang="en-GB" sz="1400" noProof="0" dirty="0">
                          <a:latin typeface="Constantia" panose="02030602050306030303" pitchFamily="18" charset="0"/>
                        </a:rPr>
                        <a:t>Factor</a:t>
                      </a:r>
                    </a:p>
                  </a:txBody>
                  <a:tcPr>
                    <a:solidFill>
                      <a:srgbClr val="DA3EA6"/>
                    </a:solidFill>
                  </a:tcPr>
                </a:tc>
                <a:tc>
                  <a:txBody>
                    <a:bodyPr/>
                    <a:lstStyle/>
                    <a:p>
                      <a:pPr algn="ctr"/>
                      <a:r>
                        <a:rPr lang="en-GB" sz="1400" noProof="0" dirty="0">
                          <a:latin typeface="Constantia" panose="02030602050306030303" pitchFamily="18" charset="0"/>
                        </a:rPr>
                        <a:t>OR</a:t>
                      </a:r>
                    </a:p>
                  </a:txBody>
                  <a:tcPr>
                    <a:solidFill>
                      <a:srgbClr val="DA3EA6"/>
                    </a:solidFill>
                  </a:tcPr>
                </a:tc>
                <a:extLst>
                  <a:ext uri="{0D108BD9-81ED-4DB2-BD59-A6C34878D82A}">
                    <a16:rowId xmlns:a16="http://schemas.microsoft.com/office/drawing/2014/main" val="897768862"/>
                  </a:ext>
                </a:extLst>
              </a:tr>
              <a:tr h="319102">
                <a:tc>
                  <a:txBody>
                    <a:bodyPr/>
                    <a:lstStyle/>
                    <a:p>
                      <a:pPr algn="ctr"/>
                      <a:r>
                        <a:rPr lang="en-GB" sz="1400" noProof="0" dirty="0">
                          <a:latin typeface="Constantia" panose="02030602050306030303" pitchFamily="18" charset="0"/>
                        </a:rPr>
                        <a:t>T2DM</a:t>
                      </a:r>
                    </a:p>
                  </a:txBody>
                  <a:tcPr>
                    <a:solidFill>
                      <a:srgbClr val="E2EFF6"/>
                    </a:solidFill>
                  </a:tcPr>
                </a:tc>
                <a:tc>
                  <a:txBody>
                    <a:bodyPr/>
                    <a:lstStyle/>
                    <a:p>
                      <a:pPr algn="ctr"/>
                      <a:r>
                        <a:rPr lang="en-GB" sz="1400" noProof="0" dirty="0">
                          <a:latin typeface="Constantia" panose="02030602050306030303" pitchFamily="18" charset="0"/>
                        </a:rPr>
                        <a:t>2.38</a:t>
                      </a:r>
                    </a:p>
                  </a:txBody>
                  <a:tcPr>
                    <a:solidFill>
                      <a:srgbClr val="E2EFF6"/>
                    </a:solidFill>
                  </a:tcPr>
                </a:tc>
                <a:extLst>
                  <a:ext uri="{0D108BD9-81ED-4DB2-BD59-A6C34878D82A}">
                    <a16:rowId xmlns:a16="http://schemas.microsoft.com/office/drawing/2014/main" val="749412461"/>
                  </a:ext>
                </a:extLst>
              </a:tr>
              <a:tr h="319102">
                <a:tc>
                  <a:txBody>
                    <a:bodyPr/>
                    <a:lstStyle/>
                    <a:p>
                      <a:pPr algn="ctr"/>
                      <a:r>
                        <a:rPr lang="en-GB" sz="1400" noProof="0" dirty="0">
                          <a:latin typeface="Constantia" panose="02030602050306030303" pitchFamily="18" charset="0"/>
                        </a:rPr>
                        <a:t>Obesity</a:t>
                      </a:r>
                    </a:p>
                  </a:txBody>
                  <a:tcPr/>
                </a:tc>
                <a:tc>
                  <a:txBody>
                    <a:bodyPr/>
                    <a:lstStyle/>
                    <a:p>
                      <a:pPr algn="ctr"/>
                      <a:r>
                        <a:rPr lang="en-GB" sz="1400" noProof="0" dirty="0">
                          <a:latin typeface="Constantia" panose="02030602050306030303" pitchFamily="18" charset="0"/>
                        </a:rPr>
                        <a:t>1.46</a:t>
                      </a:r>
                    </a:p>
                  </a:txBody>
                  <a:tcPr/>
                </a:tc>
                <a:extLst>
                  <a:ext uri="{0D108BD9-81ED-4DB2-BD59-A6C34878D82A}">
                    <a16:rowId xmlns:a16="http://schemas.microsoft.com/office/drawing/2014/main" val="393584063"/>
                  </a:ext>
                </a:extLst>
              </a:tr>
              <a:tr h="319102">
                <a:tc>
                  <a:txBody>
                    <a:bodyPr/>
                    <a:lstStyle/>
                    <a:p>
                      <a:pPr algn="ctr"/>
                      <a:r>
                        <a:rPr lang="en-GB" sz="1400" noProof="0" dirty="0">
                          <a:latin typeface="Constantia" panose="02030602050306030303" pitchFamily="18" charset="0"/>
                        </a:rPr>
                        <a:t>Hypertension</a:t>
                      </a:r>
                    </a:p>
                  </a:txBody>
                  <a:tcPr>
                    <a:solidFill>
                      <a:srgbClr val="E2EFF6"/>
                    </a:solidFill>
                  </a:tcPr>
                </a:tc>
                <a:tc>
                  <a:txBody>
                    <a:bodyPr/>
                    <a:lstStyle/>
                    <a:p>
                      <a:pPr algn="ctr"/>
                      <a:r>
                        <a:rPr lang="en-GB" sz="1400" noProof="0" dirty="0">
                          <a:latin typeface="Constantia" panose="02030602050306030303" pitchFamily="18" charset="0"/>
                        </a:rPr>
                        <a:t>1.75</a:t>
                      </a:r>
                    </a:p>
                  </a:txBody>
                  <a:tcPr>
                    <a:solidFill>
                      <a:srgbClr val="E2EFF6"/>
                    </a:solidFill>
                  </a:tcPr>
                </a:tc>
                <a:extLst>
                  <a:ext uri="{0D108BD9-81ED-4DB2-BD59-A6C34878D82A}">
                    <a16:rowId xmlns:a16="http://schemas.microsoft.com/office/drawing/2014/main" val="806019234"/>
                  </a:ext>
                </a:extLst>
              </a:tr>
              <a:tr h="319102">
                <a:tc>
                  <a:txBody>
                    <a:bodyPr/>
                    <a:lstStyle/>
                    <a:p>
                      <a:pPr algn="ctr"/>
                      <a:r>
                        <a:rPr lang="en-GB" sz="1400" noProof="0" dirty="0">
                          <a:latin typeface="Constantia" panose="02030602050306030303" pitchFamily="18" charset="0"/>
                        </a:rPr>
                        <a:t>Male</a:t>
                      </a:r>
                    </a:p>
                  </a:txBody>
                  <a:tcPr/>
                </a:tc>
                <a:tc>
                  <a:txBody>
                    <a:bodyPr/>
                    <a:lstStyle/>
                    <a:p>
                      <a:pPr algn="ctr"/>
                      <a:r>
                        <a:rPr lang="en-GB" sz="1400" noProof="0" dirty="0">
                          <a:latin typeface="Constantia" panose="02030602050306030303" pitchFamily="18" charset="0"/>
                        </a:rPr>
                        <a:t>2.45</a:t>
                      </a:r>
                    </a:p>
                  </a:txBody>
                  <a:tcPr/>
                </a:tc>
                <a:extLst>
                  <a:ext uri="{0D108BD9-81ED-4DB2-BD59-A6C34878D82A}">
                    <a16:rowId xmlns:a16="http://schemas.microsoft.com/office/drawing/2014/main" val="4217662252"/>
                  </a:ext>
                </a:extLst>
              </a:tr>
              <a:tr h="319102">
                <a:tc>
                  <a:txBody>
                    <a:bodyPr/>
                    <a:lstStyle/>
                    <a:p>
                      <a:pPr algn="ctr"/>
                      <a:r>
                        <a:rPr lang="en-GB" sz="1400" noProof="0" dirty="0">
                          <a:latin typeface="Constantia" panose="02030602050306030303" pitchFamily="18" charset="0"/>
                        </a:rPr>
                        <a:t>Older Age</a:t>
                      </a:r>
                    </a:p>
                  </a:txBody>
                  <a:tcPr>
                    <a:solidFill>
                      <a:srgbClr val="E2EFF6"/>
                    </a:solidFill>
                  </a:tcPr>
                </a:tc>
                <a:tc>
                  <a:txBody>
                    <a:bodyPr/>
                    <a:lstStyle/>
                    <a:p>
                      <a:pPr algn="ctr"/>
                      <a:r>
                        <a:rPr lang="en-GB" sz="1400" noProof="0" dirty="0">
                          <a:latin typeface="Constantia" panose="02030602050306030303" pitchFamily="18" charset="0"/>
                        </a:rPr>
                        <a:t>3.57</a:t>
                      </a:r>
                    </a:p>
                  </a:txBody>
                  <a:tcPr>
                    <a:solidFill>
                      <a:srgbClr val="E2EFF6"/>
                    </a:solidFill>
                  </a:tcPr>
                </a:tc>
                <a:extLst>
                  <a:ext uri="{0D108BD9-81ED-4DB2-BD59-A6C34878D82A}">
                    <a16:rowId xmlns:a16="http://schemas.microsoft.com/office/drawing/2014/main" val="2106780969"/>
                  </a:ext>
                </a:extLst>
              </a:tr>
              <a:tr h="319102">
                <a:tc>
                  <a:txBody>
                    <a:bodyPr/>
                    <a:lstStyle/>
                    <a:p>
                      <a:pPr algn="ctr"/>
                      <a:r>
                        <a:rPr lang="en-GB" sz="1400" noProof="0" dirty="0">
                          <a:latin typeface="Constantia" panose="02030602050306030303" pitchFamily="18" charset="0"/>
                        </a:rPr>
                        <a:t>Elevated ALT</a:t>
                      </a:r>
                    </a:p>
                  </a:txBody>
                  <a:tcPr>
                    <a:solidFill>
                      <a:srgbClr val="E9ECF5"/>
                    </a:solidFill>
                  </a:tcPr>
                </a:tc>
                <a:tc>
                  <a:txBody>
                    <a:bodyPr/>
                    <a:lstStyle/>
                    <a:p>
                      <a:pPr algn="ctr"/>
                      <a:r>
                        <a:rPr lang="en-GB" sz="1400" noProof="0" dirty="0">
                          <a:latin typeface="Constantia" panose="02030602050306030303" pitchFamily="18" charset="0"/>
                        </a:rPr>
                        <a:t>2.92</a:t>
                      </a:r>
                    </a:p>
                  </a:txBody>
                  <a:tcPr>
                    <a:solidFill>
                      <a:srgbClr val="E9ECF5"/>
                    </a:solidFill>
                  </a:tcPr>
                </a:tc>
                <a:extLst>
                  <a:ext uri="{0D108BD9-81ED-4DB2-BD59-A6C34878D82A}">
                    <a16:rowId xmlns:a16="http://schemas.microsoft.com/office/drawing/2014/main" val="2002962002"/>
                  </a:ext>
                </a:extLst>
              </a:tr>
              <a:tr h="319102">
                <a:tc>
                  <a:txBody>
                    <a:bodyPr/>
                    <a:lstStyle/>
                    <a:p>
                      <a:pPr algn="ctr"/>
                      <a:r>
                        <a:rPr lang="en-GB" sz="1400" noProof="0" dirty="0">
                          <a:latin typeface="Constantia" panose="02030602050306030303" pitchFamily="18" charset="0"/>
                        </a:rPr>
                        <a:t>Low PLT counts</a:t>
                      </a:r>
                    </a:p>
                  </a:txBody>
                  <a:tcPr>
                    <a:solidFill>
                      <a:srgbClr val="E2EFF6"/>
                    </a:solidFill>
                  </a:tcPr>
                </a:tc>
                <a:tc>
                  <a:txBody>
                    <a:bodyPr/>
                    <a:lstStyle/>
                    <a:p>
                      <a:pPr algn="ctr"/>
                      <a:r>
                        <a:rPr lang="en-GB" sz="1400" noProof="0" dirty="0">
                          <a:latin typeface="Constantia" panose="02030602050306030303" pitchFamily="18" charset="0"/>
                        </a:rPr>
                        <a:t>4.61</a:t>
                      </a:r>
                    </a:p>
                  </a:txBody>
                  <a:tcPr>
                    <a:solidFill>
                      <a:srgbClr val="E2EFF6"/>
                    </a:solidFill>
                  </a:tcPr>
                </a:tc>
                <a:extLst>
                  <a:ext uri="{0D108BD9-81ED-4DB2-BD59-A6C34878D82A}">
                    <a16:rowId xmlns:a16="http://schemas.microsoft.com/office/drawing/2014/main" val="3677348815"/>
                  </a:ext>
                </a:extLst>
              </a:tr>
              <a:tr h="319102">
                <a:tc>
                  <a:txBody>
                    <a:bodyPr/>
                    <a:lstStyle/>
                    <a:p>
                      <a:pPr algn="ctr"/>
                      <a:r>
                        <a:rPr lang="en-GB" sz="1400" noProof="0" dirty="0">
                          <a:latin typeface="Constantia" panose="02030602050306030303" pitchFamily="18" charset="0"/>
                        </a:rPr>
                        <a:t>PNPLA3</a:t>
                      </a:r>
                    </a:p>
                  </a:txBody>
                  <a:tcPr>
                    <a:solidFill>
                      <a:srgbClr val="E7EBF7"/>
                    </a:solidFill>
                  </a:tcPr>
                </a:tc>
                <a:tc>
                  <a:txBody>
                    <a:bodyPr/>
                    <a:lstStyle/>
                    <a:p>
                      <a:pPr algn="ctr"/>
                      <a:r>
                        <a:rPr lang="en-GB" sz="1400" noProof="0" dirty="0">
                          <a:latin typeface="Constantia" panose="02030602050306030303" pitchFamily="18" charset="0"/>
                        </a:rPr>
                        <a:t>1.76</a:t>
                      </a:r>
                    </a:p>
                  </a:txBody>
                  <a:tcPr>
                    <a:solidFill>
                      <a:srgbClr val="E7EBF7"/>
                    </a:solidFill>
                  </a:tcPr>
                </a:tc>
                <a:extLst>
                  <a:ext uri="{0D108BD9-81ED-4DB2-BD59-A6C34878D82A}">
                    <a16:rowId xmlns:a16="http://schemas.microsoft.com/office/drawing/2014/main" val="2135363040"/>
                  </a:ext>
                </a:extLst>
              </a:tr>
            </a:tbl>
          </a:graphicData>
        </a:graphic>
      </p:graphicFrame>
      <p:sp>
        <p:nvSpPr>
          <p:cNvPr id="37" name="CasellaDiTesto 36">
            <a:extLst>
              <a:ext uri="{FF2B5EF4-FFF2-40B4-BE49-F238E27FC236}">
                <a16:creationId xmlns:a16="http://schemas.microsoft.com/office/drawing/2014/main" id="{85233AC4-CBA3-0896-EF00-7138B04D2A22}"/>
              </a:ext>
            </a:extLst>
          </p:cNvPr>
          <p:cNvSpPr txBox="1"/>
          <p:nvPr/>
        </p:nvSpPr>
        <p:spPr>
          <a:xfrm>
            <a:off x="5079287" y="2084972"/>
            <a:ext cx="6242865" cy="307777"/>
          </a:xfrm>
          <a:prstGeom prst="rect">
            <a:avLst/>
          </a:prstGeom>
          <a:noFill/>
        </p:spPr>
        <p:txBody>
          <a:bodyPr wrap="square">
            <a:spAutoFit/>
          </a:bodyPr>
          <a:lstStyle/>
          <a:p>
            <a:pPr algn="ctr">
              <a:tabLst>
                <a:tab pos="1231265" algn="l"/>
              </a:tabLst>
            </a:pPr>
            <a:r>
              <a:rPr lang="en-GB" sz="1400" b="1" dirty="0">
                <a:solidFill>
                  <a:srgbClr val="005978"/>
                </a:solidFill>
                <a:latin typeface="Constantia" panose="02030602050306030303" pitchFamily="18" charset="0"/>
                <a:ea typeface="Times New Roman" panose="02020603050405020304" pitchFamily="18" charset="0"/>
              </a:rPr>
              <a:t>Major risk factors associated with HCC occurrence</a:t>
            </a:r>
            <a:endParaRPr lang="it-IT" sz="1400" b="1" dirty="0">
              <a:solidFill>
                <a:srgbClr val="005978"/>
              </a:solidFill>
              <a:effectLst/>
              <a:latin typeface="Constantia" panose="02030602050306030303" pitchFamily="18" charset="0"/>
              <a:ea typeface="Times New Roman" panose="02020603050405020304" pitchFamily="18" charset="0"/>
            </a:endParaRPr>
          </a:p>
        </p:txBody>
      </p:sp>
      <p:sp>
        <p:nvSpPr>
          <p:cNvPr id="38" name="CasellaDiTesto 37">
            <a:extLst>
              <a:ext uri="{FF2B5EF4-FFF2-40B4-BE49-F238E27FC236}">
                <a16:creationId xmlns:a16="http://schemas.microsoft.com/office/drawing/2014/main" id="{C3CAB031-EAEE-E3B3-0C76-FAD4192E2FAB}"/>
              </a:ext>
            </a:extLst>
          </p:cNvPr>
          <p:cNvSpPr txBox="1"/>
          <p:nvPr/>
        </p:nvSpPr>
        <p:spPr>
          <a:xfrm>
            <a:off x="3300986" y="5839784"/>
            <a:ext cx="4348372" cy="307777"/>
          </a:xfrm>
          <a:prstGeom prst="rect">
            <a:avLst/>
          </a:prstGeom>
          <a:solidFill>
            <a:srgbClr val="E2EFF6"/>
          </a:solidFill>
        </p:spPr>
        <p:txBody>
          <a:bodyPr wrap="square">
            <a:spAutoFit/>
          </a:bodyPr>
          <a:lstStyle/>
          <a:p>
            <a:r>
              <a:rPr lang="en-GB" sz="1400" b="0" i="0" u="none" strike="noStrike" dirty="0">
                <a:solidFill>
                  <a:srgbClr val="005978"/>
                </a:solidFill>
                <a:effectLst/>
                <a:latin typeface="Constantia" panose="02030602050306030303" pitchFamily="18" charset="0"/>
              </a:rPr>
              <a:t>Note: dyslipidemia was </a:t>
            </a:r>
            <a:r>
              <a:rPr lang="en-GB" sz="1400" b="1" i="0" u="none" strike="noStrike" dirty="0">
                <a:solidFill>
                  <a:srgbClr val="DA3EA6"/>
                </a:solidFill>
                <a:effectLst/>
                <a:latin typeface="Constantia" panose="02030602050306030303" pitchFamily="18" charset="0"/>
              </a:rPr>
              <a:t>NOT</a:t>
            </a:r>
            <a:r>
              <a:rPr lang="en-GB" sz="1400" b="0" i="0" u="none" strike="noStrike" dirty="0">
                <a:solidFill>
                  <a:srgbClr val="005978"/>
                </a:solidFill>
                <a:effectLst/>
                <a:latin typeface="Constantia" panose="02030602050306030303" pitchFamily="18" charset="0"/>
              </a:rPr>
              <a:t>  found to be a risk factor</a:t>
            </a:r>
            <a:endParaRPr lang="en-GB" sz="1400" dirty="0">
              <a:solidFill>
                <a:srgbClr val="005978"/>
              </a:solidFill>
              <a:latin typeface="Constantia" panose="02030602050306030303" pitchFamily="18" charset="0"/>
            </a:endParaRPr>
          </a:p>
        </p:txBody>
      </p:sp>
      <p:sp>
        <p:nvSpPr>
          <p:cNvPr id="39" name="Parentesi quadra chiusa 38">
            <a:extLst>
              <a:ext uri="{FF2B5EF4-FFF2-40B4-BE49-F238E27FC236}">
                <a16:creationId xmlns:a16="http://schemas.microsoft.com/office/drawing/2014/main" id="{FC3B2CE4-034C-8107-A63E-9C1722029435}"/>
              </a:ext>
            </a:extLst>
          </p:cNvPr>
          <p:cNvSpPr/>
          <p:nvPr/>
        </p:nvSpPr>
        <p:spPr>
          <a:xfrm>
            <a:off x="11078844" y="2731444"/>
            <a:ext cx="162205" cy="1003884"/>
          </a:xfrm>
          <a:prstGeom prst="rightBracket">
            <a:avLst/>
          </a:prstGeom>
          <a:ln w="19050">
            <a:solidFill>
              <a:srgbClr val="003A5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40" name="CasellaDiTesto 39">
            <a:extLst>
              <a:ext uri="{FF2B5EF4-FFF2-40B4-BE49-F238E27FC236}">
                <a16:creationId xmlns:a16="http://schemas.microsoft.com/office/drawing/2014/main" id="{EADF6D9A-AA4C-7C86-591D-8BE320EB0281}"/>
              </a:ext>
            </a:extLst>
          </p:cNvPr>
          <p:cNvSpPr txBox="1"/>
          <p:nvPr/>
        </p:nvSpPr>
        <p:spPr>
          <a:xfrm>
            <a:off x="11013932" y="3084533"/>
            <a:ext cx="1288401" cy="307777"/>
          </a:xfrm>
          <a:prstGeom prst="rect">
            <a:avLst/>
          </a:prstGeom>
          <a:noFill/>
        </p:spPr>
        <p:txBody>
          <a:bodyPr wrap="square">
            <a:spAutoFit/>
          </a:bodyPr>
          <a:lstStyle/>
          <a:p>
            <a:pPr algn="ctr">
              <a:tabLst>
                <a:tab pos="1231265" algn="l"/>
              </a:tabLst>
            </a:pPr>
            <a:r>
              <a:rPr lang="en-GB" sz="1400" b="1" dirty="0">
                <a:solidFill>
                  <a:srgbClr val="005978"/>
                </a:solidFill>
                <a:effectLst/>
                <a:latin typeface="Constantia" panose="02030602050306030303" pitchFamily="18" charset="0"/>
                <a:ea typeface="Times New Roman" panose="02020603050405020304" pitchFamily="18" charset="0"/>
              </a:rPr>
              <a:t>CMRFs</a:t>
            </a:r>
            <a:endParaRPr lang="it-IT" sz="1400" b="1" dirty="0">
              <a:solidFill>
                <a:srgbClr val="005978"/>
              </a:solidFill>
              <a:effectLst/>
              <a:latin typeface="Constantia" panose="02030602050306030303" pitchFamily="18" charset="0"/>
              <a:ea typeface="Times New Roman" panose="02020603050405020304" pitchFamily="18" charset="0"/>
            </a:endParaRPr>
          </a:p>
        </p:txBody>
      </p:sp>
      <p:sp>
        <p:nvSpPr>
          <p:cNvPr id="41" name="CasellaDiTesto 40">
            <a:extLst>
              <a:ext uri="{FF2B5EF4-FFF2-40B4-BE49-F238E27FC236}">
                <a16:creationId xmlns:a16="http://schemas.microsoft.com/office/drawing/2014/main" id="{A732A597-7FC9-D29F-2209-17A5536664EA}"/>
              </a:ext>
            </a:extLst>
          </p:cNvPr>
          <p:cNvSpPr txBox="1"/>
          <p:nvPr/>
        </p:nvSpPr>
        <p:spPr>
          <a:xfrm>
            <a:off x="868744" y="6561157"/>
            <a:ext cx="11860963" cy="253916"/>
          </a:xfrm>
          <a:prstGeom prst="rect">
            <a:avLst/>
          </a:prstGeom>
          <a:noFill/>
        </p:spPr>
        <p:txBody>
          <a:bodyPr wrap="square">
            <a:spAutoFit/>
          </a:bodyPr>
          <a:lstStyle/>
          <a:p>
            <a:r>
              <a:rPr lang="en-GB" sz="1050" b="0" i="1" u="none" strike="noStrike" dirty="0">
                <a:solidFill>
                  <a:srgbClr val="005978"/>
                </a:solidFill>
                <a:effectLst/>
                <a:latin typeface="Constantia" panose="02030602050306030303" pitchFamily="18" charset="0"/>
              </a:rPr>
              <a:t>Guo WP, Zhang HY, Liu LX</a:t>
            </a:r>
            <a:r>
              <a:rPr lang="en-GB" sz="1050" b="0" i="0" u="none" strike="noStrike" dirty="0">
                <a:solidFill>
                  <a:srgbClr val="005978"/>
                </a:solidFill>
                <a:effectLst/>
                <a:latin typeface="Constantia" panose="02030602050306030303" pitchFamily="18" charset="0"/>
              </a:rPr>
              <a:t>. “Risk factors of hepatocellular carcinoma in non-alcoholic fatty liver disease: a systematic review and meta-analysis”. Eur Rev Med </a:t>
            </a:r>
            <a:r>
              <a:rPr lang="en-GB" sz="1050" b="0" i="0" u="none" strike="noStrike" dirty="0" err="1">
                <a:solidFill>
                  <a:srgbClr val="005978"/>
                </a:solidFill>
                <a:effectLst/>
                <a:latin typeface="Constantia" panose="02030602050306030303" pitchFamily="18" charset="0"/>
              </a:rPr>
              <a:t>Pharmacol</a:t>
            </a:r>
            <a:r>
              <a:rPr lang="en-GB" sz="1050" b="0" i="0" u="none" strike="noStrike" dirty="0">
                <a:solidFill>
                  <a:srgbClr val="005978"/>
                </a:solidFill>
                <a:effectLst/>
                <a:latin typeface="Constantia" panose="02030602050306030303" pitchFamily="18" charset="0"/>
              </a:rPr>
              <a:t> Sci. 2023</a:t>
            </a:r>
            <a:endParaRPr lang="en-GB" sz="1050" dirty="0">
              <a:solidFill>
                <a:srgbClr val="005978"/>
              </a:solidFill>
              <a:latin typeface="Constantia" panose="02030602050306030303" pitchFamily="18" charset="0"/>
            </a:endParaRPr>
          </a:p>
        </p:txBody>
      </p:sp>
    </p:spTree>
    <p:extLst>
      <p:ext uri="{BB962C8B-B14F-4D97-AF65-F5344CB8AC3E}">
        <p14:creationId xmlns:p14="http://schemas.microsoft.com/office/powerpoint/2010/main" val="815780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a:extLst>
              <a:ext uri="{FF2B5EF4-FFF2-40B4-BE49-F238E27FC236}">
                <a16:creationId xmlns:a16="http://schemas.microsoft.com/office/drawing/2014/main" id="{A7F1F8A1-67C0-5179-E2F8-868CC042541E}"/>
              </a:ext>
            </a:extLst>
          </p:cNvPr>
          <p:cNvSpPr/>
          <p:nvPr/>
        </p:nvSpPr>
        <p:spPr>
          <a:xfrm>
            <a:off x="317500" y="1827185"/>
            <a:ext cx="1166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CasellaDiTesto 10">
            <a:extLst>
              <a:ext uri="{FF2B5EF4-FFF2-40B4-BE49-F238E27FC236}">
                <a16:creationId xmlns:a16="http://schemas.microsoft.com/office/drawing/2014/main" id="{9E43E14A-1FF6-A14A-9683-C96084822B96}"/>
              </a:ext>
            </a:extLst>
          </p:cNvPr>
          <p:cNvSpPr txBox="1"/>
          <p:nvPr/>
        </p:nvSpPr>
        <p:spPr>
          <a:xfrm>
            <a:off x="480270" y="1341209"/>
            <a:ext cx="11711730" cy="461665"/>
          </a:xfrm>
          <a:prstGeom prst="rect">
            <a:avLst/>
          </a:prstGeom>
          <a:noFill/>
        </p:spPr>
        <p:txBody>
          <a:bodyPr wrap="square">
            <a:spAutoFit/>
          </a:bodyPr>
          <a:lstStyle/>
          <a:p>
            <a:pPr algn="ctr">
              <a:tabLst>
                <a:tab pos="1231265" algn="l"/>
              </a:tabLst>
            </a:pPr>
            <a:r>
              <a:rPr lang="en-GB" sz="2400" b="1" dirty="0">
                <a:solidFill>
                  <a:srgbClr val="003A52"/>
                </a:solidFill>
                <a:effectLst/>
                <a:latin typeface="Constantia" panose="02030602050306030303" pitchFamily="18" charset="0"/>
                <a:ea typeface="Times New Roman" panose="02020603050405020304" pitchFamily="18" charset="0"/>
              </a:rPr>
              <a:t>Metabolic dysfunction (MD): the </a:t>
            </a:r>
            <a:r>
              <a:rPr lang="en-GB" sz="2400" b="1" dirty="0">
                <a:solidFill>
                  <a:srgbClr val="DA3EA6"/>
                </a:solidFill>
                <a:effectLst/>
                <a:latin typeface="Constantia" panose="02030602050306030303" pitchFamily="18" charset="0"/>
                <a:ea typeface="Times New Roman" panose="02020603050405020304" pitchFamily="18" charset="0"/>
              </a:rPr>
              <a:t>cornerstone</a:t>
            </a:r>
            <a:endParaRPr lang="en-GB" sz="2400" dirty="0">
              <a:solidFill>
                <a:srgbClr val="DA3EA6"/>
              </a:solidFill>
              <a:effectLst/>
              <a:latin typeface="Constantia" panose="02030602050306030303" pitchFamily="18" charset="0"/>
              <a:ea typeface="Times New Roman" panose="02020603050405020304" pitchFamily="18" charset="0"/>
            </a:endParaRPr>
          </a:p>
        </p:txBody>
      </p:sp>
      <p:sp>
        <p:nvSpPr>
          <p:cNvPr id="15" name="Rettangolo con angoli arrotondati 14">
            <a:extLst>
              <a:ext uri="{FF2B5EF4-FFF2-40B4-BE49-F238E27FC236}">
                <a16:creationId xmlns:a16="http://schemas.microsoft.com/office/drawing/2014/main" id="{BA169579-5EC9-0CD4-4F8B-2FD1C88A6F68}"/>
              </a:ext>
            </a:extLst>
          </p:cNvPr>
          <p:cNvSpPr/>
          <p:nvPr/>
        </p:nvSpPr>
        <p:spPr>
          <a:xfrm>
            <a:off x="7272658" y="2070869"/>
            <a:ext cx="4129225" cy="598020"/>
          </a:xfrm>
          <a:prstGeom prst="round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dirty="0">
                <a:latin typeface="Constantia" panose="02030602050306030303" pitchFamily="18" charset="0"/>
              </a:rPr>
              <a:t>The sum of various CMRFs defines a  specific </a:t>
            </a:r>
            <a:r>
              <a:rPr lang="en-GB" sz="1600" b="1" dirty="0">
                <a:solidFill>
                  <a:srgbClr val="DA3EA6"/>
                </a:solidFill>
                <a:latin typeface="Constantia" panose="02030602050306030303" pitchFamily="18" charset="0"/>
              </a:rPr>
              <a:t>individual MD profile</a:t>
            </a:r>
          </a:p>
        </p:txBody>
      </p:sp>
      <p:sp>
        <p:nvSpPr>
          <p:cNvPr id="16" name="Rettangolo 15">
            <a:extLst>
              <a:ext uri="{FF2B5EF4-FFF2-40B4-BE49-F238E27FC236}">
                <a16:creationId xmlns:a16="http://schemas.microsoft.com/office/drawing/2014/main" id="{193530C0-3CDA-3F18-9649-3282959F52F7}"/>
              </a:ext>
            </a:extLst>
          </p:cNvPr>
          <p:cNvSpPr/>
          <p:nvPr/>
        </p:nvSpPr>
        <p:spPr>
          <a:xfrm>
            <a:off x="143878" y="6408629"/>
            <a:ext cx="11916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con angoli arrotondati 17">
            <a:extLst>
              <a:ext uri="{FF2B5EF4-FFF2-40B4-BE49-F238E27FC236}">
                <a16:creationId xmlns:a16="http://schemas.microsoft.com/office/drawing/2014/main" id="{4F5475BB-D56A-9E92-DB53-40C9D87B1CA6}"/>
              </a:ext>
            </a:extLst>
          </p:cNvPr>
          <p:cNvSpPr/>
          <p:nvPr/>
        </p:nvSpPr>
        <p:spPr>
          <a:xfrm>
            <a:off x="7366039" y="4764725"/>
            <a:ext cx="3844922" cy="570866"/>
          </a:xfrm>
          <a:prstGeom prst="roundRect">
            <a:avLst/>
          </a:prstGeom>
          <a:solidFill>
            <a:srgbClr val="E2EFF6"/>
          </a:solidFill>
          <a:effectLst>
            <a:softEdge rad="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b="1" kern="0" dirty="0">
                <a:solidFill>
                  <a:srgbClr val="DA3EA6"/>
                </a:solidFill>
                <a:latin typeface="Constantia" panose="02030602050306030303" pitchFamily="18" charset="0"/>
                <a:ea typeface="Times New Roman" panose="02020603050405020304" pitchFamily="18" charset="0"/>
              </a:rPr>
              <a:t>C</a:t>
            </a:r>
            <a:r>
              <a:rPr lang="en-US" sz="1600" b="1" kern="0" dirty="0">
                <a:solidFill>
                  <a:srgbClr val="DA3EA6"/>
                </a:solidFill>
                <a:effectLst/>
                <a:latin typeface="Constantia" panose="02030602050306030303" pitchFamily="18" charset="0"/>
                <a:ea typeface="Times New Roman" panose="02020603050405020304" pitchFamily="18" charset="0"/>
              </a:rPr>
              <a:t>ardiovascular risk </a:t>
            </a:r>
            <a:r>
              <a:rPr lang="en-US" sz="1600" kern="0" dirty="0">
                <a:solidFill>
                  <a:srgbClr val="003A52"/>
                </a:solidFill>
                <a:effectLst/>
                <a:latin typeface="Constantia" panose="02030602050306030303" pitchFamily="18" charset="0"/>
                <a:ea typeface="Times New Roman" panose="02020603050405020304" pitchFamily="18" charset="0"/>
              </a:rPr>
              <a:t>is known to escalate with MD severity</a:t>
            </a:r>
            <a:endParaRPr lang="it-IT" sz="1600" dirty="0">
              <a:solidFill>
                <a:srgbClr val="003A52"/>
              </a:solidFill>
              <a:latin typeface="Constantia" panose="02030602050306030303" pitchFamily="18" charset="0"/>
            </a:endParaRPr>
          </a:p>
        </p:txBody>
      </p:sp>
      <p:sp>
        <p:nvSpPr>
          <p:cNvPr id="19" name="Rettangolo con angoli arrotondati 18">
            <a:extLst>
              <a:ext uri="{FF2B5EF4-FFF2-40B4-BE49-F238E27FC236}">
                <a16:creationId xmlns:a16="http://schemas.microsoft.com/office/drawing/2014/main" id="{5F2CE011-07A0-96D9-DC18-A286C7BEC879}"/>
              </a:ext>
            </a:extLst>
          </p:cNvPr>
          <p:cNvSpPr/>
          <p:nvPr/>
        </p:nvSpPr>
        <p:spPr>
          <a:xfrm>
            <a:off x="7366039" y="5499306"/>
            <a:ext cx="4129225" cy="570866"/>
          </a:xfrm>
          <a:prstGeom prst="round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kern="0" dirty="0">
                <a:solidFill>
                  <a:schemeClr val="bg1"/>
                </a:solidFill>
                <a:latin typeface="Constantia" panose="02030602050306030303" pitchFamily="18" charset="0"/>
                <a:ea typeface="Times New Roman" panose="02020603050405020304" pitchFamily="18" charset="0"/>
              </a:rPr>
              <a:t>The impact of cumulative MD burden </a:t>
            </a:r>
          </a:p>
          <a:p>
            <a:r>
              <a:rPr lang="en-US" sz="1600" kern="0" dirty="0">
                <a:solidFill>
                  <a:schemeClr val="bg1"/>
                </a:solidFill>
                <a:latin typeface="Constantia" panose="02030602050306030303" pitchFamily="18" charset="0"/>
                <a:ea typeface="Times New Roman" panose="02020603050405020304" pitchFamily="18" charset="0"/>
              </a:rPr>
              <a:t>on </a:t>
            </a:r>
            <a:r>
              <a:rPr lang="en-US" sz="1600" b="1" kern="0" dirty="0">
                <a:solidFill>
                  <a:srgbClr val="DA3EA6"/>
                </a:solidFill>
                <a:latin typeface="Constantia" panose="02030602050306030303" pitchFamily="18" charset="0"/>
                <a:ea typeface="Times New Roman" panose="02020603050405020304" pitchFamily="18" charset="0"/>
              </a:rPr>
              <a:t>HCC</a:t>
            </a:r>
            <a:r>
              <a:rPr lang="en-US" sz="1600" b="1" kern="0" dirty="0">
                <a:solidFill>
                  <a:srgbClr val="F47923"/>
                </a:solidFill>
                <a:latin typeface="Constantia" panose="02030602050306030303" pitchFamily="18" charset="0"/>
                <a:ea typeface="Times New Roman" panose="02020603050405020304" pitchFamily="18" charset="0"/>
              </a:rPr>
              <a:t> </a:t>
            </a:r>
            <a:r>
              <a:rPr lang="en-US" sz="1600" kern="0" dirty="0">
                <a:solidFill>
                  <a:schemeClr val="bg1"/>
                </a:solidFill>
                <a:latin typeface="Constantia" panose="02030602050306030303" pitchFamily="18" charset="0"/>
                <a:ea typeface="Times New Roman" panose="02020603050405020304" pitchFamily="18" charset="0"/>
              </a:rPr>
              <a:t>remains an open question</a:t>
            </a:r>
            <a:endParaRPr lang="it-IT" sz="1600" dirty="0">
              <a:solidFill>
                <a:schemeClr val="bg1"/>
              </a:solidFill>
              <a:latin typeface="Constantia" panose="02030602050306030303" pitchFamily="18" charset="0"/>
            </a:endParaRPr>
          </a:p>
        </p:txBody>
      </p:sp>
      <p:pic>
        <p:nvPicPr>
          <p:cNvPr id="25" name="Immagine 24">
            <a:extLst>
              <a:ext uri="{FF2B5EF4-FFF2-40B4-BE49-F238E27FC236}">
                <a16:creationId xmlns:a16="http://schemas.microsoft.com/office/drawing/2014/main" id="{0C8CA90E-DA64-730F-04A9-1FCB2F034EF4}"/>
              </a:ext>
            </a:extLst>
          </p:cNvPr>
          <p:cNvPicPr>
            <a:picLocks noChangeAspect="1"/>
          </p:cNvPicPr>
          <p:nvPr/>
        </p:nvPicPr>
        <p:blipFill>
          <a:blip r:embed="rId3"/>
          <a:stretch>
            <a:fillRect/>
          </a:stretch>
        </p:blipFill>
        <p:spPr>
          <a:xfrm>
            <a:off x="7321811" y="2769868"/>
            <a:ext cx="3951800" cy="1946232"/>
          </a:xfrm>
          <a:prstGeom prst="rect">
            <a:avLst/>
          </a:prstGeom>
        </p:spPr>
      </p:pic>
      <p:sp>
        <p:nvSpPr>
          <p:cNvPr id="26" name="Ovale 25">
            <a:extLst>
              <a:ext uri="{FF2B5EF4-FFF2-40B4-BE49-F238E27FC236}">
                <a16:creationId xmlns:a16="http://schemas.microsoft.com/office/drawing/2014/main" id="{B357C9E0-0B63-9328-2911-1FC2B90AAE58}"/>
              </a:ext>
            </a:extLst>
          </p:cNvPr>
          <p:cNvSpPr/>
          <p:nvPr/>
        </p:nvSpPr>
        <p:spPr>
          <a:xfrm>
            <a:off x="10590003" y="4607581"/>
            <a:ext cx="843148" cy="784455"/>
          </a:xfrm>
          <a:prstGeom prst="ellipse">
            <a:avLst/>
          </a:prstGeom>
          <a:solidFill>
            <a:srgbClr val="E2EFF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Ovale 26">
            <a:extLst>
              <a:ext uri="{FF2B5EF4-FFF2-40B4-BE49-F238E27FC236}">
                <a16:creationId xmlns:a16="http://schemas.microsoft.com/office/drawing/2014/main" id="{2B174409-43BF-6B6F-BA9B-E0E32194C9D9}"/>
              </a:ext>
            </a:extLst>
          </p:cNvPr>
          <p:cNvSpPr/>
          <p:nvPr/>
        </p:nvSpPr>
        <p:spPr>
          <a:xfrm>
            <a:off x="10747264" y="5401670"/>
            <a:ext cx="843148" cy="784455"/>
          </a:xfrm>
          <a:prstGeom prst="ellipse">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9" name="Immagine 28">
            <a:extLst>
              <a:ext uri="{FF2B5EF4-FFF2-40B4-BE49-F238E27FC236}">
                <a16:creationId xmlns:a16="http://schemas.microsoft.com/office/drawing/2014/main" id="{F02C15C2-D6C9-3022-A7E7-3AB90B45AA36}"/>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652116" y="4633482"/>
            <a:ext cx="843148" cy="722698"/>
          </a:xfrm>
          <a:prstGeom prst="rect">
            <a:avLst/>
          </a:prstGeom>
        </p:spPr>
      </p:pic>
      <p:sp>
        <p:nvSpPr>
          <p:cNvPr id="30" name="Ovale 29">
            <a:extLst>
              <a:ext uri="{FF2B5EF4-FFF2-40B4-BE49-F238E27FC236}">
                <a16:creationId xmlns:a16="http://schemas.microsoft.com/office/drawing/2014/main" id="{C2F87156-DD88-8E88-9377-0FEFAE6A6C9C}"/>
              </a:ext>
            </a:extLst>
          </p:cNvPr>
          <p:cNvSpPr/>
          <p:nvPr/>
        </p:nvSpPr>
        <p:spPr>
          <a:xfrm>
            <a:off x="10831338" y="5426514"/>
            <a:ext cx="770950" cy="734765"/>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2" name="Immagine 31">
            <a:extLst>
              <a:ext uri="{FF2B5EF4-FFF2-40B4-BE49-F238E27FC236}">
                <a16:creationId xmlns:a16="http://schemas.microsoft.com/office/drawing/2014/main" id="{264A08D7-BF7A-0210-B85C-B4FA38938EE5}"/>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914826" y="5589421"/>
            <a:ext cx="687462" cy="458308"/>
          </a:xfrm>
          <a:prstGeom prst="rect">
            <a:avLst/>
          </a:prstGeom>
        </p:spPr>
      </p:pic>
      <p:sp>
        <p:nvSpPr>
          <p:cNvPr id="38" name="CasellaDiTesto 37">
            <a:extLst>
              <a:ext uri="{FF2B5EF4-FFF2-40B4-BE49-F238E27FC236}">
                <a16:creationId xmlns:a16="http://schemas.microsoft.com/office/drawing/2014/main" id="{9882654E-BBEB-CE8D-40C5-742E95DB714E}"/>
              </a:ext>
            </a:extLst>
          </p:cNvPr>
          <p:cNvSpPr txBox="1"/>
          <p:nvPr/>
        </p:nvSpPr>
        <p:spPr>
          <a:xfrm>
            <a:off x="0" y="6398606"/>
            <a:ext cx="5144372" cy="369332"/>
          </a:xfrm>
          <a:prstGeom prst="rect">
            <a:avLst/>
          </a:prstGeom>
          <a:noFill/>
        </p:spPr>
        <p:txBody>
          <a:bodyPr wrap="square">
            <a:spAutoFit/>
          </a:bodyPr>
          <a:lstStyle/>
          <a:p>
            <a:pPr algn="ctr"/>
            <a:r>
              <a:rPr lang="en-GB" sz="900" b="0" i="1" u="none" strike="noStrike" dirty="0">
                <a:solidFill>
                  <a:srgbClr val="003A52"/>
                </a:solidFill>
                <a:effectLst/>
                <a:latin typeface="Constantia" panose="02030602050306030303" pitchFamily="18" charset="0"/>
              </a:rPr>
              <a:t>Rinella et al. </a:t>
            </a:r>
            <a:r>
              <a:rPr lang="en-GB" sz="900" b="0" i="0" u="none" strike="noStrike" dirty="0">
                <a:solidFill>
                  <a:srgbClr val="003A52"/>
                </a:solidFill>
                <a:effectLst/>
                <a:latin typeface="Constantia" panose="02030602050306030303" pitchFamily="18" charset="0"/>
              </a:rPr>
              <a:t>“A multisociety Delphi consensus statement on new fatty liver disease nomenclature” JHEP 2023</a:t>
            </a:r>
          </a:p>
        </p:txBody>
      </p:sp>
      <p:sp>
        <p:nvSpPr>
          <p:cNvPr id="40" name="CasellaDiTesto 39">
            <a:extLst>
              <a:ext uri="{FF2B5EF4-FFF2-40B4-BE49-F238E27FC236}">
                <a16:creationId xmlns:a16="http://schemas.microsoft.com/office/drawing/2014/main" id="{C9C51203-3EB1-09A5-E48E-9FD5A2F21CEF}"/>
              </a:ext>
            </a:extLst>
          </p:cNvPr>
          <p:cNvSpPr txBox="1"/>
          <p:nvPr/>
        </p:nvSpPr>
        <p:spPr>
          <a:xfrm>
            <a:off x="6035255" y="6391475"/>
            <a:ext cx="6133604" cy="369332"/>
          </a:xfrm>
          <a:prstGeom prst="rect">
            <a:avLst/>
          </a:prstGeom>
          <a:noFill/>
        </p:spPr>
        <p:txBody>
          <a:bodyPr wrap="square">
            <a:spAutoFit/>
          </a:bodyPr>
          <a:lstStyle/>
          <a:p>
            <a:pPr algn="ctr"/>
            <a:r>
              <a:rPr lang="en-GB" sz="900" b="0" i="1" u="none" strike="noStrike" dirty="0" err="1">
                <a:solidFill>
                  <a:srgbClr val="003A52"/>
                </a:solidFill>
                <a:effectLst/>
                <a:latin typeface="Constantia" panose="02030602050306030303" pitchFamily="18" charset="0"/>
              </a:rPr>
              <a:t>Targher</a:t>
            </a:r>
            <a:r>
              <a:rPr lang="en-GB" sz="900" b="0" i="1" u="none" strike="noStrike" dirty="0">
                <a:solidFill>
                  <a:srgbClr val="003A52"/>
                </a:solidFill>
                <a:effectLst/>
                <a:latin typeface="Constantia" panose="02030602050306030303" pitchFamily="18" charset="0"/>
              </a:rPr>
              <a:t> G, Byrne CD, </a:t>
            </a:r>
            <a:r>
              <a:rPr lang="en-GB" sz="900" b="0" i="1" u="none" strike="noStrike" dirty="0" err="1">
                <a:solidFill>
                  <a:srgbClr val="003A52"/>
                </a:solidFill>
                <a:effectLst/>
                <a:latin typeface="Constantia" panose="02030602050306030303" pitchFamily="18" charset="0"/>
              </a:rPr>
              <a:t>Tilg</a:t>
            </a:r>
            <a:r>
              <a:rPr lang="en-GB" sz="900" b="0" i="1" u="none" strike="noStrike" dirty="0">
                <a:solidFill>
                  <a:srgbClr val="003A52"/>
                </a:solidFill>
                <a:effectLst/>
                <a:latin typeface="Constantia" panose="02030602050306030303" pitchFamily="18" charset="0"/>
              </a:rPr>
              <a:t> H</a:t>
            </a:r>
            <a:r>
              <a:rPr lang="en-GB" sz="900" b="0" i="0" u="none" strike="noStrike" dirty="0">
                <a:solidFill>
                  <a:srgbClr val="003A52"/>
                </a:solidFill>
                <a:effectLst/>
                <a:latin typeface="Constantia" panose="02030602050306030303" pitchFamily="18" charset="0"/>
              </a:rPr>
              <a:t>. “</a:t>
            </a:r>
            <a:r>
              <a:rPr lang="en-GB" sz="900" b="0" u="none" strike="noStrike" dirty="0">
                <a:solidFill>
                  <a:srgbClr val="003A52"/>
                </a:solidFill>
                <a:effectLst/>
                <a:latin typeface="Constantia" panose="02030602050306030303" pitchFamily="18" charset="0"/>
              </a:rPr>
              <a:t>MASLD: a systemic metabolic disorder with cardiovascular and malignant complications</a:t>
            </a:r>
            <a:r>
              <a:rPr lang="en-GB" sz="900" b="0" i="0" u="none" strike="noStrike" dirty="0">
                <a:solidFill>
                  <a:srgbClr val="003A52"/>
                </a:solidFill>
                <a:effectLst/>
                <a:latin typeface="Constantia" panose="02030602050306030303" pitchFamily="18" charset="0"/>
              </a:rPr>
              <a:t>”. Gut. 2024</a:t>
            </a:r>
            <a:endParaRPr lang="en-GB" sz="900" dirty="0">
              <a:solidFill>
                <a:srgbClr val="003A52"/>
              </a:solidFill>
              <a:latin typeface="Constantia" panose="02030602050306030303" pitchFamily="18" charset="0"/>
            </a:endParaRPr>
          </a:p>
        </p:txBody>
      </p:sp>
      <p:pic>
        <p:nvPicPr>
          <p:cNvPr id="42" name="Immagine 41">
            <a:extLst>
              <a:ext uri="{FF2B5EF4-FFF2-40B4-BE49-F238E27FC236}">
                <a16:creationId xmlns:a16="http://schemas.microsoft.com/office/drawing/2014/main" id="{2B003733-B1B9-3D92-293B-B33EC361ECD4}"/>
              </a:ext>
            </a:extLst>
          </p:cNvPr>
          <p:cNvPicPr>
            <a:picLocks noChangeAspect="1"/>
          </p:cNvPicPr>
          <p:nvPr/>
        </p:nvPicPr>
        <p:blipFill>
          <a:blip r:embed="rId6">
            <a:clrChange>
              <a:clrFrom>
                <a:srgbClr val="FFFFFF"/>
              </a:clrFrom>
              <a:clrTo>
                <a:srgbClr val="FFFFFF">
                  <a:alpha val="0"/>
                </a:srgbClr>
              </a:clrTo>
            </a:clrChange>
            <a:extLst>
              <a:ext uri="{BEBA8EAE-BF5A-486C-A8C5-ECC9F3942E4B}">
                <a14:imgProps xmlns:a14="http://schemas.microsoft.com/office/drawing/2010/main">
                  <a14:imgLayer r:embed="rId7">
                    <a14:imgEffect>
                      <a14:colorTemperature colorTemp="4700"/>
                    </a14:imgEffect>
                  </a14:imgLayer>
                </a14:imgProps>
              </a:ext>
            </a:extLst>
          </a:blip>
          <a:stretch>
            <a:fillRect/>
          </a:stretch>
        </p:blipFill>
        <p:spPr>
          <a:xfrm>
            <a:off x="1438576" y="2171785"/>
            <a:ext cx="4146336" cy="3786705"/>
          </a:xfrm>
          <a:prstGeom prst="rect">
            <a:avLst/>
          </a:prstGeom>
        </p:spPr>
      </p:pic>
      <p:sp>
        <p:nvSpPr>
          <p:cNvPr id="43" name="Rettangolo con angoli arrotondati 42">
            <a:extLst>
              <a:ext uri="{FF2B5EF4-FFF2-40B4-BE49-F238E27FC236}">
                <a16:creationId xmlns:a16="http://schemas.microsoft.com/office/drawing/2014/main" id="{C6DF0B39-CACC-27A2-D585-2DEA76E05203}"/>
              </a:ext>
            </a:extLst>
          </p:cNvPr>
          <p:cNvSpPr/>
          <p:nvPr/>
        </p:nvSpPr>
        <p:spPr>
          <a:xfrm>
            <a:off x="2854729" y="3767011"/>
            <a:ext cx="1314030" cy="523016"/>
          </a:xfrm>
          <a:prstGeom prst="round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b="1" dirty="0">
                <a:latin typeface="Constantia" panose="02030602050306030303" pitchFamily="18" charset="0"/>
              </a:rPr>
              <a:t>Metabolic</a:t>
            </a:r>
          </a:p>
          <a:p>
            <a:pPr algn="ctr"/>
            <a:r>
              <a:rPr lang="en-GB" sz="1200" b="1" dirty="0">
                <a:latin typeface="Constantia" panose="02030602050306030303" pitchFamily="18" charset="0"/>
              </a:rPr>
              <a:t>Dysfunction</a:t>
            </a:r>
          </a:p>
        </p:txBody>
      </p:sp>
      <p:sp>
        <p:nvSpPr>
          <p:cNvPr id="44" name="CasellaDiTesto 43">
            <a:extLst>
              <a:ext uri="{FF2B5EF4-FFF2-40B4-BE49-F238E27FC236}">
                <a16:creationId xmlns:a16="http://schemas.microsoft.com/office/drawing/2014/main" id="{01BCA6EC-0D0E-B943-0E07-1C38958040F9}"/>
              </a:ext>
            </a:extLst>
          </p:cNvPr>
          <p:cNvSpPr txBox="1"/>
          <p:nvPr/>
        </p:nvSpPr>
        <p:spPr>
          <a:xfrm>
            <a:off x="1417922" y="3364191"/>
            <a:ext cx="1140031" cy="276999"/>
          </a:xfrm>
          <a:prstGeom prst="rect">
            <a:avLst/>
          </a:prstGeom>
          <a:noFill/>
        </p:spPr>
        <p:txBody>
          <a:bodyPr wrap="square" rtlCol="0">
            <a:spAutoFit/>
          </a:bodyPr>
          <a:lstStyle/>
          <a:p>
            <a:r>
              <a:rPr lang="it-IT" sz="1200" b="1" dirty="0"/>
              <a:t>HCC</a:t>
            </a:r>
          </a:p>
        </p:txBody>
      </p:sp>
      <p:sp>
        <p:nvSpPr>
          <p:cNvPr id="45" name="CasellaDiTesto 44">
            <a:extLst>
              <a:ext uri="{FF2B5EF4-FFF2-40B4-BE49-F238E27FC236}">
                <a16:creationId xmlns:a16="http://schemas.microsoft.com/office/drawing/2014/main" id="{FEF1A7E9-ECD7-8084-58B6-F11150F88353}"/>
              </a:ext>
            </a:extLst>
          </p:cNvPr>
          <p:cNvSpPr txBox="1"/>
          <p:nvPr/>
        </p:nvSpPr>
        <p:spPr>
          <a:xfrm>
            <a:off x="2371713" y="5713090"/>
            <a:ext cx="1140031" cy="276999"/>
          </a:xfrm>
          <a:prstGeom prst="rect">
            <a:avLst/>
          </a:prstGeom>
          <a:noFill/>
        </p:spPr>
        <p:txBody>
          <a:bodyPr wrap="square" rtlCol="0">
            <a:spAutoFit/>
          </a:bodyPr>
          <a:lstStyle/>
          <a:p>
            <a:r>
              <a:rPr lang="it-IT" sz="1200" b="1" dirty="0"/>
              <a:t>HCC</a:t>
            </a:r>
          </a:p>
        </p:txBody>
      </p:sp>
      <p:sp>
        <p:nvSpPr>
          <p:cNvPr id="46" name="CasellaDiTesto 45">
            <a:extLst>
              <a:ext uri="{FF2B5EF4-FFF2-40B4-BE49-F238E27FC236}">
                <a16:creationId xmlns:a16="http://schemas.microsoft.com/office/drawing/2014/main" id="{0977E167-95E5-5481-8482-5AE106642190}"/>
              </a:ext>
            </a:extLst>
          </p:cNvPr>
          <p:cNvSpPr txBox="1"/>
          <p:nvPr/>
        </p:nvSpPr>
        <p:spPr>
          <a:xfrm>
            <a:off x="4937262" y="5114726"/>
            <a:ext cx="1140031" cy="276999"/>
          </a:xfrm>
          <a:prstGeom prst="rect">
            <a:avLst/>
          </a:prstGeom>
          <a:noFill/>
        </p:spPr>
        <p:txBody>
          <a:bodyPr wrap="square" rtlCol="0">
            <a:spAutoFit/>
          </a:bodyPr>
          <a:lstStyle/>
          <a:p>
            <a:r>
              <a:rPr lang="it-IT" sz="1200" b="1" dirty="0"/>
              <a:t>HCC</a:t>
            </a:r>
          </a:p>
        </p:txBody>
      </p:sp>
      <p:sp>
        <p:nvSpPr>
          <p:cNvPr id="47" name="CasellaDiTesto 46">
            <a:extLst>
              <a:ext uri="{FF2B5EF4-FFF2-40B4-BE49-F238E27FC236}">
                <a16:creationId xmlns:a16="http://schemas.microsoft.com/office/drawing/2014/main" id="{B65E0DE0-7C57-1209-395F-3124137A6D77}"/>
              </a:ext>
            </a:extLst>
          </p:cNvPr>
          <p:cNvSpPr txBox="1"/>
          <p:nvPr/>
        </p:nvSpPr>
        <p:spPr>
          <a:xfrm>
            <a:off x="1987937" y="2002800"/>
            <a:ext cx="1140031" cy="276999"/>
          </a:xfrm>
          <a:prstGeom prst="rect">
            <a:avLst/>
          </a:prstGeom>
          <a:noFill/>
        </p:spPr>
        <p:txBody>
          <a:bodyPr wrap="square" rtlCol="0">
            <a:spAutoFit/>
          </a:bodyPr>
          <a:lstStyle/>
          <a:p>
            <a:r>
              <a:rPr lang="it-IT" sz="1200" b="1" dirty="0"/>
              <a:t>MACEs</a:t>
            </a:r>
          </a:p>
        </p:txBody>
      </p:sp>
      <p:sp>
        <p:nvSpPr>
          <p:cNvPr id="48" name="CasellaDiTesto 47">
            <a:extLst>
              <a:ext uri="{FF2B5EF4-FFF2-40B4-BE49-F238E27FC236}">
                <a16:creationId xmlns:a16="http://schemas.microsoft.com/office/drawing/2014/main" id="{B462F8C5-1C4A-7A46-36DB-4D2038D1E16A}"/>
              </a:ext>
            </a:extLst>
          </p:cNvPr>
          <p:cNvSpPr txBox="1"/>
          <p:nvPr/>
        </p:nvSpPr>
        <p:spPr>
          <a:xfrm>
            <a:off x="1525756" y="4675908"/>
            <a:ext cx="1140031" cy="276999"/>
          </a:xfrm>
          <a:prstGeom prst="rect">
            <a:avLst/>
          </a:prstGeom>
          <a:noFill/>
        </p:spPr>
        <p:txBody>
          <a:bodyPr wrap="square" rtlCol="0">
            <a:spAutoFit/>
          </a:bodyPr>
          <a:lstStyle/>
          <a:p>
            <a:r>
              <a:rPr lang="it-IT" sz="1200" b="1" dirty="0"/>
              <a:t>MACEs</a:t>
            </a:r>
          </a:p>
        </p:txBody>
      </p:sp>
      <p:sp>
        <p:nvSpPr>
          <p:cNvPr id="49" name="CasellaDiTesto 48">
            <a:extLst>
              <a:ext uri="{FF2B5EF4-FFF2-40B4-BE49-F238E27FC236}">
                <a16:creationId xmlns:a16="http://schemas.microsoft.com/office/drawing/2014/main" id="{9F50AE35-105E-03A8-98C2-5565F80967AA}"/>
              </a:ext>
            </a:extLst>
          </p:cNvPr>
          <p:cNvSpPr txBox="1"/>
          <p:nvPr/>
        </p:nvSpPr>
        <p:spPr>
          <a:xfrm>
            <a:off x="4479254" y="5615400"/>
            <a:ext cx="1140031" cy="276999"/>
          </a:xfrm>
          <a:prstGeom prst="rect">
            <a:avLst/>
          </a:prstGeom>
          <a:noFill/>
        </p:spPr>
        <p:txBody>
          <a:bodyPr wrap="square" rtlCol="0">
            <a:spAutoFit/>
          </a:bodyPr>
          <a:lstStyle/>
          <a:p>
            <a:r>
              <a:rPr lang="it-IT" sz="1200" b="1" dirty="0"/>
              <a:t>MACEs</a:t>
            </a:r>
          </a:p>
        </p:txBody>
      </p:sp>
      <p:sp>
        <p:nvSpPr>
          <p:cNvPr id="50" name="CasellaDiTesto 49">
            <a:extLst>
              <a:ext uri="{FF2B5EF4-FFF2-40B4-BE49-F238E27FC236}">
                <a16:creationId xmlns:a16="http://schemas.microsoft.com/office/drawing/2014/main" id="{2E045D16-51B3-8849-AD88-4E70EAE26669}"/>
              </a:ext>
            </a:extLst>
          </p:cNvPr>
          <p:cNvSpPr txBox="1"/>
          <p:nvPr/>
        </p:nvSpPr>
        <p:spPr>
          <a:xfrm>
            <a:off x="92053" y="6167808"/>
            <a:ext cx="2975160" cy="246221"/>
          </a:xfrm>
          <a:prstGeom prst="rect">
            <a:avLst/>
          </a:prstGeom>
          <a:noFill/>
        </p:spPr>
        <p:txBody>
          <a:bodyPr wrap="square" rtlCol="0">
            <a:spAutoFit/>
          </a:bodyPr>
          <a:lstStyle/>
          <a:p>
            <a:r>
              <a:rPr lang="en-GB" sz="1000" b="1"/>
              <a:t>MACEs: Major acute cardiovascular events</a:t>
            </a:r>
          </a:p>
        </p:txBody>
      </p:sp>
      <p:pic>
        <p:nvPicPr>
          <p:cNvPr id="2" name="Immagine 1">
            <a:extLst>
              <a:ext uri="{FF2B5EF4-FFF2-40B4-BE49-F238E27FC236}">
                <a16:creationId xmlns:a16="http://schemas.microsoft.com/office/drawing/2014/main" id="{1C9D1691-DB6F-5DE9-486B-B873E2E82CC5}"/>
              </a:ext>
            </a:extLst>
          </p:cNvPr>
          <p:cNvPicPr>
            <a:picLocks noChangeAspect="1"/>
          </p:cNvPicPr>
          <p:nvPr/>
        </p:nvPicPr>
        <p:blipFill>
          <a:blip r:embed="rId8"/>
          <a:stretch>
            <a:fillRect/>
          </a:stretch>
        </p:blipFill>
        <p:spPr>
          <a:xfrm>
            <a:off x="0" y="-1"/>
            <a:ext cx="12192000" cy="1021675"/>
          </a:xfrm>
          <a:prstGeom prst="rect">
            <a:avLst/>
          </a:prstGeom>
        </p:spPr>
      </p:pic>
    </p:spTree>
    <p:extLst>
      <p:ext uri="{BB962C8B-B14F-4D97-AF65-F5344CB8AC3E}">
        <p14:creationId xmlns:p14="http://schemas.microsoft.com/office/powerpoint/2010/main" val="13874754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a:extLst>
              <a:ext uri="{FF2B5EF4-FFF2-40B4-BE49-F238E27FC236}">
                <a16:creationId xmlns:a16="http://schemas.microsoft.com/office/drawing/2014/main" id="{A7F1F8A1-67C0-5179-E2F8-868CC042541E}"/>
              </a:ext>
            </a:extLst>
          </p:cNvPr>
          <p:cNvSpPr/>
          <p:nvPr/>
        </p:nvSpPr>
        <p:spPr>
          <a:xfrm>
            <a:off x="317500" y="1827185"/>
            <a:ext cx="11664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CasellaDiTesto 10">
            <a:extLst>
              <a:ext uri="{FF2B5EF4-FFF2-40B4-BE49-F238E27FC236}">
                <a16:creationId xmlns:a16="http://schemas.microsoft.com/office/drawing/2014/main" id="{9E43E14A-1FF6-A14A-9683-C96084822B96}"/>
              </a:ext>
            </a:extLst>
          </p:cNvPr>
          <p:cNvSpPr txBox="1"/>
          <p:nvPr/>
        </p:nvSpPr>
        <p:spPr>
          <a:xfrm>
            <a:off x="480270" y="1341209"/>
            <a:ext cx="11711730" cy="461665"/>
          </a:xfrm>
          <a:prstGeom prst="rect">
            <a:avLst/>
          </a:prstGeom>
          <a:noFill/>
        </p:spPr>
        <p:txBody>
          <a:bodyPr wrap="square">
            <a:spAutoFit/>
          </a:bodyPr>
          <a:lstStyle/>
          <a:p>
            <a:pPr algn="ctr">
              <a:tabLst>
                <a:tab pos="1231265" algn="l"/>
              </a:tabLst>
            </a:pPr>
            <a:r>
              <a:rPr lang="en-GB" sz="2400" b="1" dirty="0">
                <a:solidFill>
                  <a:srgbClr val="003A52"/>
                </a:solidFill>
                <a:latin typeface="Constantia" panose="02030602050306030303" pitchFamily="18" charset="0"/>
                <a:ea typeface="Times New Roman" panose="02020603050405020304" pitchFamily="18" charset="0"/>
              </a:rPr>
              <a:t>Cumulative </a:t>
            </a:r>
            <a:r>
              <a:rPr lang="en-GB" sz="2400" b="1" dirty="0">
                <a:solidFill>
                  <a:srgbClr val="DA3EA6"/>
                </a:solidFill>
                <a:effectLst/>
                <a:latin typeface="Constantia" panose="02030602050306030303" pitchFamily="18" charset="0"/>
                <a:ea typeface="Times New Roman" panose="02020603050405020304" pitchFamily="18" charset="0"/>
              </a:rPr>
              <a:t>MD</a:t>
            </a:r>
            <a:r>
              <a:rPr lang="en-GB" sz="2400" b="1" dirty="0">
                <a:solidFill>
                  <a:srgbClr val="DA3EA6"/>
                </a:solidFill>
                <a:latin typeface="Constantia" panose="02030602050306030303" pitchFamily="18" charset="0"/>
                <a:ea typeface="Times New Roman" panose="02020603050405020304" pitchFamily="18" charset="0"/>
              </a:rPr>
              <a:t> burden </a:t>
            </a:r>
            <a:r>
              <a:rPr lang="en-GB" sz="2400" b="1" dirty="0">
                <a:solidFill>
                  <a:srgbClr val="003A52"/>
                </a:solidFill>
                <a:latin typeface="Constantia" panose="02030602050306030303" pitchFamily="18" charset="0"/>
                <a:ea typeface="Times New Roman" panose="02020603050405020304" pitchFamily="18" charset="0"/>
              </a:rPr>
              <a:t>– impact on </a:t>
            </a:r>
            <a:r>
              <a:rPr lang="en-GB" sz="2400" b="1" dirty="0">
                <a:solidFill>
                  <a:srgbClr val="DA3EA6"/>
                </a:solidFill>
                <a:latin typeface="Constantia" panose="02030602050306030303" pitchFamily="18" charset="0"/>
                <a:ea typeface="Times New Roman" panose="02020603050405020304" pitchFamily="18" charset="0"/>
              </a:rPr>
              <a:t>HCC</a:t>
            </a:r>
            <a:endParaRPr lang="en-GB" sz="2400" dirty="0">
              <a:solidFill>
                <a:srgbClr val="DA3EA6"/>
              </a:solidFill>
              <a:effectLst/>
              <a:latin typeface="Constantia" panose="02030602050306030303" pitchFamily="18" charset="0"/>
              <a:ea typeface="Times New Roman" panose="02020603050405020304" pitchFamily="18" charset="0"/>
            </a:endParaRPr>
          </a:p>
        </p:txBody>
      </p:sp>
      <p:sp>
        <p:nvSpPr>
          <p:cNvPr id="2" name="Rettangolo 1">
            <a:extLst>
              <a:ext uri="{FF2B5EF4-FFF2-40B4-BE49-F238E27FC236}">
                <a16:creationId xmlns:a16="http://schemas.microsoft.com/office/drawing/2014/main" id="{4C014A4C-15F1-34AD-D207-1C1CBA6FD03B}"/>
              </a:ext>
            </a:extLst>
          </p:cNvPr>
          <p:cNvSpPr/>
          <p:nvPr/>
        </p:nvSpPr>
        <p:spPr>
          <a:xfrm>
            <a:off x="138000" y="6391860"/>
            <a:ext cx="11916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50" name="Picture 2">
            <a:extLst>
              <a:ext uri="{FF2B5EF4-FFF2-40B4-BE49-F238E27FC236}">
                <a16:creationId xmlns:a16="http://schemas.microsoft.com/office/drawing/2014/main" id="{E0FFB4CA-DD5B-17CC-9BD1-0C81E584F4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48055" y="1329665"/>
            <a:ext cx="1795575" cy="946418"/>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2B59A728-12EB-F1B1-628D-4A000E394FE3}"/>
              </a:ext>
            </a:extLst>
          </p:cNvPr>
          <p:cNvSpPr txBox="1"/>
          <p:nvPr/>
        </p:nvSpPr>
        <p:spPr>
          <a:xfrm>
            <a:off x="2030300" y="6378348"/>
            <a:ext cx="10911000" cy="230832"/>
          </a:xfrm>
          <a:prstGeom prst="rect">
            <a:avLst/>
          </a:prstGeom>
          <a:noFill/>
        </p:spPr>
        <p:txBody>
          <a:bodyPr wrap="square">
            <a:spAutoFit/>
          </a:bodyPr>
          <a:lstStyle/>
          <a:p>
            <a:pPr algn="just"/>
            <a:r>
              <a:rPr lang="en-GB" sz="900" b="0" i="1" u="none" strike="noStrike" dirty="0">
                <a:solidFill>
                  <a:srgbClr val="003A52"/>
                </a:solidFill>
                <a:effectLst/>
                <a:latin typeface="Constantia" panose="02030602050306030303" pitchFamily="18" charset="0"/>
              </a:rPr>
              <a:t>Simon T et al. </a:t>
            </a:r>
            <a:r>
              <a:rPr lang="en-GB" sz="900" b="0" i="0" u="none" strike="noStrike" dirty="0">
                <a:solidFill>
                  <a:srgbClr val="003A52"/>
                </a:solidFill>
                <a:effectLst/>
                <a:latin typeface="Constantia" panose="02030602050306030303" pitchFamily="18" charset="0"/>
              </a:rPr>
              <a:t>«Diabetes, metabolic comorbidities, and risk of hepatocellular carcinoma: Results from two prospective cohort studies» Hepatology 2018</a:t>
            </a:r>
          </a:p>
        </p:txBody>
      </p:sp>
      <p:pic>
        <p:nvPicPr>
          <p:cNvPr id="9" name="Immagine 8">
            <a:extLst>
              <a:ext uri="{FF2B5EF4-FFF2-40B4-BE49-F238E27FC236}">
                <a16:creationId xmlns:a16="http://schemas.microsoft.com/office/drawing/2014/main" id="{1BBA07BD-1B49-0182-0CA6-4392C79C8CDF}"/>
              </a:ext>
            </a:extLst>
          </p:cNvPr>
          <p:cNvPicPr>
            <a:picLocks noChangeAspect="1"/>
          </p:cNvPicPr>
          <p:nvPr/>
        </p:nvPicPr>
        <p:blipFill>
          <a:blip r:embed="rId4"/>
          <a:stretch>
            <a:fillRect/>
          </a:stretch>
        </p:blipFill>
        <p:spPr>
          <a:xfrm>
            <a:off x="3757978" y="1955382"/>
            <a:ext cx="4899750" cy="4065525"/>
          </a:xfrm>
          <a:prstGeom prst="rect">
            <a:avLst/>
          </a:prstGeom>
        </p:spPr>
      </p:pic>
      <p:sp>
        <p:nvSpPr>
          <p:cNvPr id="5" name="CasellaDiTesto 4">
            <a:extLst>
              <a:ext uri="{FF2B5EF4-FFF2-40B4-BE49-F238E27FC236}">
                <a16:creationId xmlns:a16="http://schemas.microsoft.com/office/drawing/2014/main" id="{FD2A8BD9-9CBE-AF05-2651-7E4C7BE91D95}"/>
              </a:ext>
            </a:extLst>
          </p:cNvPr>
          <p:cNvSpPr txBox="1"/>
          <p:nvPr/>
        </p:nvSpPr>
        <p:spPr>
          <a:xfrm>
            <a:off x="9022883" y="3340267"/>
            <a:ext cx="3031117" cy="2323200"/>
          </a:xfrm>
          <a:prstGeom prst="rect">
            <a:avLst/>
          </a:prstGeom>
          <a:noFill/>
        </p:spPr>
        <p:txBody>
          <a:bodyPr wrap="square">
            <a:spAutoFit/>
          </a:bodyPr>
          <a:lstStyle/>
          <a:p>
            <a:pPr algn="ctr">
              <a:lnSpc>
                <a:spcPct val="150000"/>
              </a:lnSpc>
            </a:pPr>
            <a:r>
              <a:rPr lang="en-GB" sz="1400" b="1" dirty="0">
                <a:solidFill>
                  <a:srgbClr val="DA3EA6"/>
                </a:solidFill>
                <a:effectLst/>
                <a:latin typeface="Helvetica" pitchFamily="2" charset="0"/>
              </a:rPr>
              <a:t>2 Databases </a:t>
            </a:r>
          </a:p>
          <a:p>
            <a:pPr>
              <a:lnSpc>
                <a:spcPct val="150000"/>
              </a:lnSpc>
            </a:pPr>
            <a:endParaRPr lang="en-GB" sz="1400" dirty="0">
              <a:solidFill>
                <a:srgbClr val="005978"/>
              </a:solidFill>
              <a:effectLst/>
              <a:latin typeface="Helvetica" pitchFamily="2" charset="0"/>
            </a:endParaRPr>
          </a:p>
          <a:p>
            <a:pPr marL="285750" indent="-285750">
              <a:lnSpc>
                <a:spcPct val="150000"/>
              </a:lnSpc>
              <a:buFont typeface="Arial" panose="020B0604020202020204" pitchFamily="34" charset="0"/>
              <a:buChar char="•"/>
            </a:pPr>
            <a:r>
              <a:rPr lang="en-GB" sz="1400" dirty="0">
                <a:solidFill>
                  <a:srgbClr val="005978"/>
                </a:solidFill>
                <a:effectLst/>
                <a:latin typeface="Helvetica" pitchFamily="2" charset="0"/>
              </a:rPr>
              <a:t>Nurses' Health Study (NHS), 120,826 women</a:t>
            </a:r>
          </a:p>
          <a:p>
            <a:pPr marL="285750" indent="-285750">
              <a:lnSpc>
                <a:spcPct val="150000"/>
              </a:lnSpc>
              <a:buFont typeface="Arial" panose="020B0604020202020204" pitchFamily="34" charset="0"/>
              <a:buChar char="•"/>
            </a:pPr>
            <a:endParaRPr lang="en-GB" sz="1400" dirty="0">
              <a:solidFill>
                <a:srgbClr val="005978"/>
              </a:solidFill>
              <a:effectLst/>
              <a:latin typeface="Helvetica" pitchFamily="2" charset="0"/>
            </a:endParaRPr>
          </a:p>
          <a:p>
            <a:pPr marL="285750" indent="-285750">
              <a:lnSpc>
                <a:spcPct val="150000"/>
              </a:lnSpc>
              <a:buFont typeface="Arial" panose="020B0604020202020204" pitchFamily="34" charset="0"/>
              <a:buChar char="•"/>
            </a:pPr>
            <a:r>
              <a:rPr lang="en-GB" sz="1400" dirty="0">
                <a:solidFill>
                  <a:srgbClr val="005978"/>
                </a:solidFill>
                <a:effectLst/>
                <a:latin typeface="Helvetica" pitchFamily="2" charset="0"/>
              </a:rPr>
              <a:t>Health Professionals Follow-up Study (HPFS) (50,284 men)</a:t>
            </a:r>
          </a:p>
        </p:txBody>
      </p:sp>
      <p:pic>
        <p:nvPicPr>
          <p:cNvPr id="12" name="Immagine 11">
            <a:extLst>
              <a:ext uri="{FF2B5EF4-FFF2-40B4-BE49-F238E27FC236}">
                <a16:creationId xmlns:a16="http://schemas.microsoft.com/office/drawing/2014/main" id="{6BDA0C12-E930-A447-FC21-91338DCCEA82}"/>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9022883" y="2661378"/>
            <a:ext cx="856018" cy="1276245"/>
          </a:xfrm>
          <a:prstGeom prst="rect">
            <a:avLst/>
          </a:prstGeom>
        </p:spPr>
      </p:pic>
      <p:sp>
        <p:nvSpPr>
          <p:cNvPr id="14" name="Pentagono 13">
            <a:extLst>
              <a:ext uri="{FF2B5EF4-FFF2-40B4-BE49-F238E27FC236}">
                <a16:creationId xmlns:a16="http://schemas.microsoft.com/office/drawing/2014/main" id="{953FBFEA-69F4-51E9-1CE3-0C0DDF3B5572}"/>
              </a:ext>
            </a:extLst>
          </p:cNvPr>
          <p:cNvSpPr/>
          <p:nvPr/>
        </p:nvSpPr>
        <p:spPr>
          <a:xfrm>
            <a:off x="-1" y="5286484"/>
            <a:ext cx="3547873" cy="734423"/>
          </a:xfrm>
          <a:prstGeom prst="homePlate">
            <a:avLst/>
          </a:prstGeom>
          <a:solidFill>
            <a:srgbClr val="BB63CA">
              <a:alpha val="0"/>
            </a:srgbClr>
          </a:solidFill>
          <a:effectLst>
            <a:glow rad="63935">
              <a:schemeClr val="accent1">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solidFill>
                  <a:srgbClr val="DA3EA6"/>
                </a:solidFill>
                <a:latin typeface="Constantia" panose="02030602050306030303" pitchFamily="18" charset="0"/>
              </a:rPr>
              <a:t>No identification of specific </a:t>
            </a:r>
          </a:p>
          <a:p>
            <a:pPr algn="ctr"/>
            <a:r>
              <a:rPr lang="en-GB" sz="1400" dirty="0">
                <a:solidFill>
                  <a:srgbClr val="DA3EA6"/>
                </a:solidFill>
                <a:latin typeface="Constantia" panose="02030602050306030303" pitchFamily="18" charset="0"/>
              </a:rPr>
              <a:t>MD individual profile </a:t>
            </a:r>
          </a:p>
          <a:p>
            <a:pPr algn="ctr"/>
            <a:r>
              <a:rPr lang="en-GB" sz="1400" dirty="0">
                <a:solidFill>
                  <a:srgbClr val="DA3EA6"/>
                </a:solidFill>
                <a:latin typeface="Constantia" panose="02030602050306030303" pitchFamily="18" charset="0"/>
              </a:rPr>
              <a:t>(CMRFs combination)</a:t>
            </a:r>
          </a:p>
        </p:txBody>
      </p:sp>
      <p:pic>
        <p:nvPicPr>
          <p:cNvPr id="3" name="Immagine 2">
            <a:extLst>
              <a:ext uri="{FF2B5EF4-FFF2-40B4-BE49-F238E27FC236}">
                <a16:creationId xmlns:a16="http://schemas.microsoft.com/office/drawing/2014/main" id="{50E2DDF6-5557-1E46-6D46-263FFB9ABCB2}"/>
              </a:ext>
            </a:extLst>
          </p:cNvPr>
          <p:cNvPicPr>
            <a:picLocks noChangeAspect="1"/>
          </p:cNvPicPr>
          <p:nvPr/>
        </p:nvPicPr>
        <p:blipFill>
          <a:blip r:embed="rId6"/>
          <a:stretch>
            <a:fillRect/>
          </a:stretch>
        </p:blipFill>
        <p:spPr>
          <a:xfrm>
            <a:off x="0" y="-1"/>
            <a:ext cx="12192000" cy="1021675"/>
          </a:xfrm>
          <a:prstGeom prst="rect">
            <a:avLst/>
          </a:prstGeom>
        </p:spPr>
      </p:pic>
    </p:spTree>
    <p:extLst>
      <p:ext uri="{BB962C8B-B14F-4D97-AF65-F5344CB8AC3E}">
        <p14:creationId xmlns:p14="http://schemas.microsoft.com/office/powerpoint/2010/main" val="1024298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242DF92E-A3CC-62EE-91FE-49E249731CB2}"/>
              </a:ext>
            </a:extLst>
          </p:cNvPr>
          <p:cNvPicPr>
            <a:picLocks noChangeAspect="1"/>
          </p:cNvPicPr>
          <p:nvPr/>
        </p:nvPicPr>
        <p:blipFill>
          <a:blip r:embed="rId3">
            <a:alphaModFix amt="86000"/>
          </a:blip>
          <a:stretch>
            <a:fillRect/>
          </a:stretch>
        </p:blipFill>
        <p:spPr>
          <a:xfrm>
            <a:off x="1353787" y="1472916"/>
            <a:ext cx="9840332" cy="4717216"/>
          </a:xfrm>
          <a:prstGeom prst="rect">
            <a:avLst/>
          </a:prstGeom>
        </p:spPr>
      </p:pic>
      <p:sp>
        <p:nvSpPr>
          <p:cNvPr id="12" name="Rettangolo con angoli arrotondati 11">
            <a:extLst>
              <a:ext uri="{FF2B5EF4-FFF2-40B4-BE49-F238E27FC236}">
                <a16:creationId xmlns:a16="http://schemas.microsoft.com/office/drawing/2014/main" id="{A2720E11-8DD7-7244-FBA8-830FCA3ED6C9}"/>
              </a:ext>
            </a:extLst>
          </p:cNvPr>
          <p:cNvSpPr/>
          <p:nvPr/>
        </p:nvSpPr>
        <p:spPr>
          <a:xfrm>
            <a:off x="71252" y="5874937"/>
            <a:ext cx="2066307" cy="661289"/>
          </a:xfrm>
          <a:prstGeom prst="round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t>Evidence?</a:t>
            </a:r>
          </a:p>
        </p:txBody>
      </p:sp>
      <p:sp>
        <p:nvSpPr>
          <p:cNvPr id="14" name="CasellaDiTesto 13">
            <a:extLst>
              <a:ext uri="{FF2B5EF4-FFF2-40B4-BE49-F238E27FC236}">
                <a16:creationId xmlns:a16="http://schemas.microsoft.com/office/drawing/2014/main" id="{9A80B7A5-7113-2A6D-2C94-E2CAF6950DE1}"/>
              </a:ext>
            </a:extLst>
          </p:cNvPr>
          <p:cNvSpPr txBox="1"/>
          <p:nvPr/>
        </p:nvSpPr>
        <p:spPr>
          <a:xfrm>
            <a:off x="1828622" y="1215915"/>
            <a:ext cx="8890662" cy="584775"/>
          </a:xfrm>
          <a:prstGeom prst="rect">
            <a:avLst/>
          </a:prstGeom>
          <a:noFill/>
        </p:spPr>
        <p:txBody>
          <a:bodyPr wrap="square">
            <a:spAutoFit/>
          </a:bodyPr>
          <a:lstStyle/>
          <a:p>
            <a:pPr algn="ctr">
              <a:tabLst>
                <a:tab pos="1231265" algn="l"/>
              </a:tabLst>
            </a:pPr>
            <a:r>
              <a:rPr lang="it-IT" sz="3200" b="1" dirty="0">
                <a:solidFill>
                  <a:srgbClr val="003A52"/>
                </a:solidFill>
                <a:effectLst/>
                <a:latin typeface="Constantia" panose="02030602050306030303" pitchFamily="18" charset="0"/>
                <a:ea typeface="Times New Roman" panose="02020603050405020304" pitchFamily="18" charset="0"/>
              </a:rPr>
              <a:t>Status </a:t>
            </a:r>
            <a:r>
              <a:rPr lang="it-IT" sz="3200" b="1" dirty="0">
                <a:solidFill>
                  <a:srgbClr val="DA3EA6"/>
                </a:solidFill>
                <a:effectLst/>
                <a:latin typeface="Constantia" panose="02030602050306030303" pitchFamily="18" charset="0"/>
                <a:ea typeface="Times New Roman" panose="02020603050405020304" pitchFamily="18" charset="0"/>
              </a:rPr>
              <a:t>of</a:t>
            </a:r>
            <a:r>
              <a:rPr lang="it-IT" sz="3200" b="1" dirty="0">
                <a:solidFill>
                  <a:srgbClr val="003A52"/>
                </a:solidFill>
                <a:effectLst/>
                <a:latin typeface="Constantia" panose="02030602050306030303" pitchFamily="18" charset="0"/>
                <a:ea typeface="Times New Roman" panose="02020603050405020304" pitchFamily="18" charset="0"/>
              </a:rPr>
              <a:t> the </a:t>
            </a:r>
            <a:r>
              <a:rPr lang="it-IT" sz="3200" b="1" dirty="0">
                <a:solidFill>
                  <a:srgbClr val="DA3EA6"/>
                </a:solidFill>
                <a:effectLst/>
                <a:latin typeface="Constantia" panose="02030602050306030303" pitchFamily="18" charset="0"/>
                <a:ea typeface="Times New Roman" panose="02020603050405020304" pitchFamily="18" charset="0"/>
              </a:rPr>
              <a:t>art</a:t>
            </a:r>
            <a:endParaRPr lang="it-IT" sz="3200" dirty="0">
              <a:solidFill>
                <a:srgbClr val="DA3EA6"/>
              </a:solidFill>
              <a:effectLst/>
              <a:latin typeface="Constantia" panose="02030602050306030303" pitchFamily="18" charset="0"/>
              <a:ea typeface="Times New Roman" panose="02020603050405020304" pitchFamily="18" charset="0"/>
            </a:endParaRPr>
          </a:p>
        </p:txBody>
      </p:sp>
      <p:sp>
        <p:nvSpPr>
          <p:cNvPr id="15" name="Rettangolo 14">
            <a:extLst>
              <a:ext uri="{FF2B5EF4-FFF2-40B4-BE49-F238E27FC236}">
                <a16:creationId xmlns:a16="http://schemas.microsoft.com/office/drawing/2014/main" id="{66736710-35E5-DCD6-459A-A8BBE6F7C47B}"/>
              </a:ext>
            </a:extLst>
          </p:cNvPr>
          <p:cNvSpPr/>
          <p:nvPr/>
        </p:nvSpPr>
        <p:spPr>
          <a:xfrm>
            <a:off x="170150" y="1814359"/>
            <a:ext cx="11952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9" name="Connettore 1 18">
            <a:extLst>
              <a:ext uri="{FF2B5EF4-FFF2-40B4-BE49-F238E27FC236}">
                <a16:creationId xmlns:a16="http://schemas.microsoft.com/office/drawing/2014/main" id="{ADA48B36-122A-B423-71E1-EB244427564E}"/>
              </a:ext>
            </a:extLst>
          </p:cNvPr>
          <p:cNvCxnSpPr>
            <a:cxnSpLocks/>
          </p:cNvCxnSpPr>
          <p:nvPr/>
        </p:nvCxnSpPr>
        <p:spPr>
          <a:xfrm>
            <a:off x="855024" y="3391667"/>
            <a:ext cx="570368" cy="1110039"/>
          </a:xfrm>
          <a:prstGeom prst="line">
            <a:avLst/>
          </a:prstGeom>
          <a:ln>
            <a:solidFill>
              <a:srgbClr val="003A52"/>
            </a:solidFill>
          </a:ln>
        </p:spPr>
        <p:style>
          <a:lnRef idx="1">
            <a:schemeClr val="accent1"/>
          </a:lnRef>
          <a:fillRef idx="0">
            <a:schemeClr val="accent1"/>
          </a:fillRef>
          <a:effectRef idx="0">
            <a:schemeClr val="accent1"/>
          </a:effectRef>
          <a:fontRef idx="minor">
            <a:schemeClr val="tx1"/>
          </a:fontRef>
        </p:style>
      </p:cxnSp>
      <p:cxnSp>
        <p:nvCxnSpPr>
          <p:cNvPr id="21" name="Connettore 1 20">
            <a:extLst>
              <a:ext uri="{FF2B5EF4-FFF2-40B4-BE49-F238E27FC236}">
                <a16:creationId xmlns:a16="http://schemas.microsoft.com/office/drawing/2014/main" id="{8367DC0B-7C52-2A74-D7DE-10244BDC707D}"/>
              </a:ext>
            </a:extLst>
          </p:cNvPr>
          <p:cNvCxnSpPr>
            <a:cxnSpLocks/>
          </p:cNvCxnSpPr>
          <p:nvPr/>
        </p:nvCxnSpPr>
        <p:spPr>
          <a:xfrm>
            <a:off x="855024" y="3375502"/>
            <a:ext cx="997527" cy="32330"/>
          </a:xfrm>
          <a:prstGeom prst="line">
            <a:avLst/>
          </a:prstGeom>
          <a:ln>
            <a:solidFill>
              <a:srgbClr val="003A52"/>
            </a:solidFill>
          </a:ln>
        </p:spPr>
        <p:style>
          <a:lnRef idx="1">
            <a:schemeClr val="accent1"/>
          </a:lnRef>
          <a:fillRef idx="0">
            <a:schemeClr val="accent1"/>
          </a:fillRef>
          <a:effectRef idx="0">
            <a:schemeClr val="accent1"/>
          </a:effectRef>
          <a:fontRef idx="minor">
            <a:schemeClr val="tx1"/>
          </a:fontRef>
        </p:style>
      </p:cxnSp>
      <p:cxnSp>
        <p:nvCxnSpPr>
          <p:cNvPr id="25" name="Connettore 1 24">
            <a:extLst>
              <a:ext uri="{FF2B5EF4-FFF2-40B4-BE49-F238E27FC236}">
                <a16:creationId xmlns:a16="http://schemas.microsoft.com/office/drawing/2014/main" id="{C77279F6-9EF8-F738-7783-47030BEF3BAB}"/>
              </a:ext>
            </a:extLst>
          </p:cNvPr>
          <p:cNvCxnSpPr>
            <a:cxnSpLocks/>
          </p:cNvCxnSpPr>
          <p:nvPr/>
        </p:nvCxnSpPr>
        <p:spPr>
          <a:xfrm flipV="1">
            <a:off x="855024" y="2691236"/>
            <a:ext cx="1365662" cy="661290"/>
          </a:xfrm>
          <a:prstGeom prst="line">
            <a:avLst/>
          </a:prstGeom>
          <a:ln>
            <a:solidFill>
              <a:srgbClr val="003A52"/>
            </a:solidFill>
          </a:ln>
        </p:spPr>
        <p:style>
          <a:lnRef idx="1">
            <a:schemeClr val="accent1"/>
          </a:lnRef>
          <a:fillRef idx="0">
            <a:schemeClr val="accent1"/>
          </a:fillRef>
          <a:effectRef idx="0">
            <a:schemeClr val="accent1"/>
          </a:effectRef>
          <a:fontRef idx="minor">
            <a:schemeClr val="tx1"/>
          </a:fontRef>
        </p:style>
      </p:cxnSp>
      <p:pic>
        <p:nvPicPr>
          <p:cNvPr id="29" name="Immagine 28">
            <a:extLst>
              <a:ext uri="{FF2B5EF4-FFF2-40B4-BE49-F238E27FC236}">
                <a16:creationId xmlns:a16="http://schemas.microsoft.com/office/drawing/2014/main" id="{AC6CA59E-7282-4208-50A4-37495B5C7BC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67558" y="2877452"/>
            <a:ext cx="916686" cy="784472"/>
          </a:xfrm>
          <a:prstGeom prst="rect">
            <a:avLst/>
          </a:prstGeom>
        </p:spPr>
      </p:pic>
      <p:sp>
        <p:nvSpPr>
          <p:cNvPr id="2" name="CasellaDiTesto 1">
            <a:extLst>
              <a:ext uri="{FF2B5EF4-FFF2-40B4-BE49-F238E27FC236}">
                <a16:creationId xmlns:a16="http://schemas.microsoft.com/office/drawing/2014/main" id="{C8F1C662-AEF1-EDF1-FE87-E35951977CD3}"/>
              </a:ext>
            </a:extLst>
          </p:cNvPr>
          <p:cNvSpPr txBox="1"/>
          <p:nvPr/>
        </p:nvSpPr>
        <p:spPr>
          <a:xfrm>
            <a:off x="2220686" y="5877415"/>
            <a:ext cx="9793514" cy="276999"/>
          </a:xfrm>
          <a:prstGeom prst="rect">
            <a:avLst/>
          </a:prstGeom>
          <a:solidFill>
            <a:schemeClr val="accent5">
              <a:lumMod val="20000"/>
              <a:lumOff val="80000"/>
            </a:schemeClr>
          </a:solidFill>
        </p:spPr>
        <p:txBody>
          <a:bodyPr wrap="square">
            <a:spAutoFit/>
          </a:bodyPr>
          <a:lstStyle/>
          <a:p>
            <a:pPr algn="ctr"/>
            <a:r>
              <a:rPr lang="en-GB" sz="1200" b="1" dirty="0">
                <a:solidFill>
                  <a:srgbClr val="DA3EA6"/>
                </a:solidFill>
              </a:rPr>
              <a:t>Single</a:t>
            </a:r>
            <a:r>
              <a:rPr lang="en-GB" sz="1200" b="1" dirty="0"/>
              <a:t> CMRF analysis (mostly, meta-analyses - evaluating the impact of a single CMRF on the outcome)</a:t>
            </a:r>
          </a:p>
        </p:txBody>
      </p:sp>
      <p:sp>
        <p:nvSpPr>
          <p:cNvPr id="3" name="Rettangolo con angoli arrotondati 2">
            <a:extLst>
              <a:ext uri="{FF2B5EF4-FFF2-40B4-BE49-F238E27FC236}">
                <a16:creationId xmlns:a16="http://schemas.microsoft.com/office/drawing/2014/main" id="{64F48216-88F1-E651-5A72-B8397D1D071F}"/>
              </a:ext>
            </a:extLst>
          </p:cNvPr>
          <p:cNvSpPr/>
          <p:nvPr/>
        </p:nvSpPr>
        <p:spPr>
          <a:xfrm>
            <a:off x="2220686" y="6226318"/>
            <a:ext cx="9793514" cy="286177"/>
          </a:xfrm>
          <a:prstGeom prst="round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b="1" dirty="0"/>
              <a:t>Lack of  research exploring the cumulative MD burden impacting on HCC-occurrence risks in MASLD-AF</a:t>
            </a:r>
          </a:p>
        </p:txBody>
      </p:sp>
      <p:pic>
        <p:nvPicPr>
          <p:cNvPr id="1030" name="Picture 6" descr="Bandiera Europa + Italia 20 x 30 cm">
            <a:extLst>
              <a:ext uri="{FF2B5EF4-FFF2-40B4-BE49-F238E27FC236}">
                <a16:creationId xmlns:a16="http://schemas.microsoft.com/office/drawing/2014/main" id="{3A8CB0C0-C823-585B-A5F9-A6B4CD5F5B1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0540" b="20396"/>
          <a:stretch/>
        </p:blipFill>
        <p:spPr bwMode="auto">
          <a:xfrm>
            <a:off x="10308760" y="1472916"/>
            <a:ext cx="1865926" cy="1102102"/>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a:extLst>
              <a:ext uri="{FF2B5EF4-FFF2-40B4-BE49-F238E27FC236}">
                <a16:creationId xmlns:a16="http://schemas.microsoft.com/office/drawing/2014/main" id="{E52D3730-E138-DF59-F2DC-169F8D4F59B7}"/>
              </a:ext>
            </a:extLst>
          </p:cNvPr>
          <p:cNvPicPr>
            <a:picLocks noChangeAspect="1"/>
          </p:cNvPicPr>
          <p:nvPr/>
        </p:nvPicPr>
        <p:blipFill>
          <a:blip r:embed="rId6"/>
          <a:stretch>
            <a:fillRect/>
          </a:stretch>
        </p:blipFill>
        <p:spPr>
          <a:xfrm>
            <a:off x="0" y="-1"/>
            <a:ext cx="12192000" cy="1021675"/>
          </a:xfrm>
          <a:prstGeom prst="rect">
            <a:avLst/>
          </a:prstGeom>
        </p:spPr>
      </p:pic>
    </p:spTree>
    <p:extLst>
      <p:ext uri="{BB962C8B-B14F-4D97-AF65-F5344CB8AC3E}">
        <p14:creationId xmlns:p14="http://schemas.microsoft.com/office/powerpoint/2010/main" val="2247654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id="{D1A9A3B0-6C9B-B7CE-5965-6A341558D91B}"/>
              </a:ext>
            </a:extLst>
          </p:cNvPr>
          <p:cNvSpPr txBox="1"/>
          <p:nvPr/>
        </p:nvSpPr>
        <p:spPr>
          <a:xfrm>
            <a:off x="1733973" y="1682370"/>
            <a:ext cx="8890662" cy="584775"/>
          </a:xfrm>
          <a:prstGeom prst="rect">
            <a:avLst/>
          </a:prstGeom>
          <a:noFill/>
        </p:spPr>
        <p:txBody>
          <a:bodyPr wrap="square">
            <a:spAutoFit/>
          </a:bodyPr>
          <a:lstStyle/>
          <a:p>
            <a:pPr algn="ctr">
              <a:tabLst>
                <a:tab pos="1231265" algn="l"/>
              </a:tabLst>
            </a:pPr>
            <a:r>
              <a:rPr lang="it-IT" sz="3200" b="1" dirty="0">
                <a:solidFill>
                  <a:srgbClr val="003A52"/>
                </a:solidFill>
                <a:effectLst/>
                <a:latin typeface="Constantia" panose="02030602050306030303" pitchFamily="18" charset="0"/>
                <a:ea typeface="Times New Roman" panose="02020603050405020304" pitchFamily="18" charset="0"/>
              </a:rPr>
              <a:t>AIM</a:t>
            </a:r>
            <a:endParaRPr lang="it-IT" sz="3200" dirty="0">
              <a:solidFill>
                <a:srgbClr val="003A52"/>
              </a:solidFill>
              <a:effectLst/>
              <a:latin typeface="Constantia" panose="02030602050306030303" pitchFamily="18" charset="0"/>
              <a:ea typeface="Times New Roman" panose="02020603050405020304" pitchFamily="18" charset="0"/>
            </a:endParaRPr>
          </a:p>
        </p:txBody>
      </p:sp>
      <p:sp>
        <p:nvSpPr>
          <p:cNvPr id="8" name="Rettangolo 7">
            <a:extLst>
              <a:ext uri="{FF2B5EF4-FFF2-40B4-BE49-F238E27FC236}">
                <a16:creationId xmlns:a16="http://schemas.microsoft.com/office/drawing/2014/main" id="{519F97B7-849A-23FD-3AEF-F73F9E6DC530}"/>
              </a:ext>
            </a:extLst>
          </p:cNvPr>
          <p:cNvSpPr/>
          <p:nvPr/>
        </p:nvSpPr>
        <p:spPr>
          <a:xfrm>
            <a:off x="282000" y="2311564"/>
            <a:ext cx="11628000" cy="10800"/>
          </a:xfrm>
          <a:prstGeom prst="rect">
            <a:avLst/>
          </a:prstGeom>
          <a:solidFill>
            <a:srgbClr val="003A5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con angoli arrotondati 12">
            <a:extLst>
              <a:ext uri="{FF2B5EF4-FFF2-40B4-BE49-F238E27FC236}">
                <a16:creationId xmlns:a16="http://schemas.microsoft.com/office/drawing/2014/main" id="{BF718057-4A2C-9552-99DC-E1345C1A68D9}"/>
              </a:ext>
            </a:extLst>
          </p:cNvPr>
          <p:cNvSpPr/>
          <p:nvPr/>
        </p:nvSpPr>
        <p:spPr>
          <a:xfrm>
            <a:off x="1151906" y="3172755"/>
            <a:ext cx="10414660" cy="2610362"/>
          </a:xfrm>
          <a:prstGeom prst="roundRect">
            <a:avLst>
              <a:gd name="adj" fmla="val 7285"/>
            </a:avLst>
          </a:prstGeom>
          <a:solidFill>
            <a:schemeClr val="accent5">
              <a:lumMod val="20000"/>
              <a:lumOff val="80000"/>
              <a:alpha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CasellaDiTesto 10">
            <a:extLst>
              <a:ext uri="{FF2B5EF4-FFF2-40B4-BE49-F238E27FC236}">
                <a16:creationId xmlns:a16="http://schemas.microsoft.com/office/drawing/2014/main" id="{CC785E35-AC09-DDD0-2808-99DAC6F9BD3C}"/>
              </a:ext>
            </a:extLst>
          </p:cNvPr>
          <p:cNvSpPr txBox="1"/>
          <p:nvPr/>
        </p:nvSpPr>
        <p:spPr>
          <a:xfrm>
            <a:off x="1976260" y="3471989"/>
            <a:ext cx="9391563" cy="1852815"/>
          </a:xfrm>
          <a:prstGeom prst="rect">
            <a:avLst/>
          </a:prstGeom>
          <a:noFill/>
        </p:spPr>
        <p:txBody>
          <a:bodyPr wrap="square">
            <a:spAutoFit/>
          </a:bodyPr>
          <a:lstStyle/>
          <a:p>
            <a:pPr algn="just">
              <a:lnSpc>
                <a:spcPct val="200000"/>
              </a:lnSpc>
            </a:pPr>
            <a:r>
              <a:rPr lang="en-US" sz="2000" dirty="0">
                <a:solidFill>
                  <a:srgbClr val="003A52"/>
                </a:solidFill>
                <a:latin typeface="Constantia" panose="02030602050306030303" pitchFamily="18" charset="0"/>
                <a:ea typeface="Times New Roman" panose="02020603050405020304" pitchFamily="18" charset="0"/>
              </a:rPr>
              <a:t>To </a:t>
            </a:r>
            <a:r>
              <a:rPr lang="en-US" sz="2000" dirty="0">
                <a:solidFill>
                  <a:srgbClr val="003A52"/>
                </a:solidFill>
                <a:effectLst/>
                <a:latin typeface="Constantia" panose="02030602050306030303" pitchFamily="18" charset="0"/>
                <a:ea typeface="Times New Roman" panose="02020603050405020304" pitchFamily="18" charset="0"/>
              </a:rPr>
              <a:t>assess the differential </a:t>
            </a:r>
            <a:r>
              <a:rPr lang="en-US" sz="2000" b="1" dirty="0">
                <a:solidFill>
                  <a:srgbClr val="DA3EA6"/>
                </a:solidFill>
                <a:effectLst/>
                <a:latin typeface="Constantia" panose="02030602050306030303" pitchFamily="18" charset="0"/>
                <a:ea typeface="Times New Roman" panose="02020603050405020304" pitchFamily="18" charset="0"/>
              </a:rPr>
              <a:t>HCC risk </a:t>
            </a:r>
            <a:r>
              <a:rPr lang="en-US" sz="2000" dirty="0">
                <a:solidFill>
                  <a:srgbClr val="003A52"/>
                </a:solidFill>
                <a:effectLst/>
                <a:latin typeface="Constantia" panose="02030602050306030303" pitchFamily="18" charset="0"/>
                <a:ea typeface="Times New Roman" panose="02020603050405020304" pitchFamily="18" charset="0"/>
              </a:rPr>
              <a:t>and</a:t>
            </a:r>
            <a:r>
              <a:rPr lang="en-US" sz="2000" b="1" dirty="0">
                <a:solidFill>
                  <a:srgbClr val="F47923"/>
                </a:solidFill>
                <a:effectLst/>
                <a:latin typeface="Constantia" panose="02030602050306030303" pitchFamily="18" charset="0"/>
                <a:ea typeface="Times New Roman" panose="02020603050405020304" pitchFamily="18" charset="0"/>
              </a:rPr>
              <a:t> </a:t>
            </a:r>
            <a:r>
              <a:rPr lang="en-US" sz="2000" b="1" dirty="0">
                <a:solidFill>
                  <a:srgbClr val="DA3EA6"/>
                </a:solidFill>
                <a:effectLst/>
                <a:latin typeface="Constantia" panose="02030602050306030303" pitchFamily="18" charset="0"/>
                <a:ea typeface="Times New Roman" panose="02020603050405020304" pitchFamily="18" charset="0"/>
              </a:rPr>
              <a:t>trajectories</a:t>
            </a:r>
            <a:r>
              <a:rPr lang="en-US" sz="2000" b="1" dirty="0">
                <a:solidFill>
                  <a:srgbClr val="F47923"/>
                </a:solidFill>
                <a:effectLst/>
                <a:latin typeface="Constantia" panose="02030602050306030303" pitchFamily="18" charset="0"/>
                <a:ea typeface="Times New Roman" panose="02020603050405020304" pitchFamily="18" charset="0"/>
              </a:rPr>
              <a:t> </a:t>
            </a:r>
            <a:r>
              <a:rPr lang="en-US" sz="2000" dirty="0">
                <a:solidFill>
                  <a:srgbClr val="003A52"/>
                </a:solidFill>
                <a:effectLst/>
                <a:latin typeface="Constantia" panose="02030602050306030303" pitchFamily="18" charset="0"/>
                <a:ea typeface="Times New Roman" panose="02020603050405020304" pitchFamily="18" charset="0"/>
              </a:rPr>
              <a:t>according to the </a:t>
            </a:r>
            <a:r>
              <a:rPr lang="en-US" sz="2000" b="1" dirty="0">
                <a:solidFill>
                  <a:srgbClr val="003A52"/>
                </a:solidFill>
                <a:effectLst/>
                <a:latin typeface="Constantia" panose="02030602050306030303" pitchFamily="18" charset="0"/>
                <a:ea typeface="Times New Roman" panose="02020603050405020304" pitchFamily="18" charset="0"/>
              </a:rPr>
              <a:t>individual cumulative MD burden profile </a:t>
            </a:r>
            <a:r>
              <a:rPr lang="en-US" sz="2000" dirty="0">
                <a:solidFill>
                  <a:srgbClr val="003A52"/>
                </a:solidFill>
                <a:effectLst/>
                <a:latin typeface="Constantia" panose="02030602050306030303" pitchFamily="18" charset="0"/>
                <a:ea typeface="Times New Roman" panose="02020603050405020304" pitchFamily="18" charset="0"/>
              </a:rPr>
              <a:t>(defined by various CMRF combinations – “</a:t>
            </a:r>
            <a:r>
              <a:rPr lang="en-US" sz="2000" b="1" i="1" dirty="0">
                <a:solidFill>
                  <a:srgbClr val="DA3EA6"/>
                </a:solidFill>
                <a:effectLst/>
                <a:latin typeface="Constantia" panose="02030602050306030303" pitchFamily="18" charset="0"/>
                <a:ea typeface="Times New Roman" panose="02020603050405020304" pitchFamily="18" charset="0"/>
              </a:rPr>
              <a:t>Cluster</a:t>
            </a:r>
            <a:r>
              <a:rPr lang="en-US" sz="2000" dirty="0">
                <a:solidFill>
                  <a:srgbClr val="003A52"/>
                </a:solidFill>
                <a:effectLst/>
                <a:latin typeface="Constantia" panose="02030602050306030303" pitchFamily="18" charset="0"/>
                <a:ea typeface="Times New Roman" panose="02020603050405020304" pitchFamily="18" charset="0"/>
              </a:rPr>
              <a:t>”) in an Italian cohort of </a:t>
            </a:r>
            <a:r>
              <a:rPr lang="en-US" sz="2000" b="1" dirty="0">
                <a:solidFill>
                  <a:srgbClr val="DA3EA6"/>
                </a:solidFill>
                <a:effectLst/>
                <a:latin typeface="Constantia" panose="02030602050306030303" pitchFamily="18" charset="0"/>
                <a:ea typeface="Times New Roman" panose="02020603050405020304" pitchFamily="18" charset="0"/>
              </a:rPr>
              <a:t>MASLD-AF</a:t>
            </a:r>
            <a:r>
              <a:rPr lang="en-US" sz="2000" dirty="0">
                <a:solidFill>
                  <a:srgbClr val="003A52"/>
                </a:solidFill>
                <a:effectLst/>
                <a:latin typeface="Constantia" panose="02030602050306030303" pitchFamily="18" charset="0"/>
                <a:ea typeface="Times New Roman" panose="02020603050405020304" pitchFamily="18" charset="0"/>
              </a:rPr>
              <a:t> affected patients </a:t>
            </a:r>
            <a:endParaRPr lang="it-IT" sz="2400" dirty="0">
              <a:solidFill>
                <a:srgbClr val="003A52"/>
              </a:solidFill>
              <a:effectLst/>
              <a:latin typeface="Constantia" panose="02030602050306030303" pitchFamily="18" charset="0"/>
              <a:ea typeface="Times New Roman" panose="02020603050405020304" pitchFamily="18" charset="0"/>
            </a:endParaRPr>
          </a:p>
        </p:txBody>
      </p:sp>
      <p:sp>
        <p:nvSpPr>
          <p:cNvPr id="15" name="Ovale 14">
            <a:extLst>
              <a:ext uri="{FF2B5EF4-FFF2-40B4-BE49-F238E27FC236}">
                <a16:creationId xmlns:a16="http://schemas.microsoft.com/office/drawing/2014/main" id="{95BB8AC6-8A03-D6F7-DB77-A416A2ABA9F4}"/>
              </a:ext>
            </a:extLst>
          </p:cNvPr>
          <p:cNvSpPr/>
          <p:nvPr/>
        </p:nvSpPr>
        <p:spPr>
          <a:xfrm>
            <a:off x="625434" y="2805337"/>
            <a:ext cx="1369796" cy="1176787"/>
          </a:xfrm>
          <a:prstGeom prst="ellipse">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1506" name="Picture 2" descr="Icona Obiettivo Aziendale Illustrazione Vettoriale Business Obiettivo  Target Messa A Fuoco Scopo Successo Missione Scopo Focus Missione Bullseye  Obiettivo Marketing Freccia Freccette Linea Contorno Icone - Immagini  vettoriali stock e altre immagini">
            <a:extLst>
              <a:ext uri="{FF2B5EF4-FFF2-40B4-BE49-F238E27FC236}">
                <a16:creationId xmlns:a16="http://schemas.microsoft.com/office/drawing/2014/main" id="{83BA5F8E-AEF2-06F9-EE28-27C10DCE55E3}"/>
              </a:ext>
            </a:extLst>
          </p:cNvPr>
          <p:cNvPicPr>
            <a:picLocks noChangeAspect="1" noChangeArrowheads="1"/>
          </p:cNvPicPr>
          <p:nvPr/>
        </p:nvPicPr>
        <p:blipFill>
          <a:blip r:embed="rId3">
            <a:clrChange>
              <a:clrFrom>
                <a:srgbClr val="FFFFFF"/>
              </a:clrFrom>
              <a:clrTo>
                <a:srgbClr val="FFFFFF">
                  <a:alpha val="0"/>
                </a:srgbClr>
              </a:clrTo>
            </a:clrChange>
            <a:duotone>
              <a:prstClr val="black"/>
              <a:srgbClr val="5B9BD5">
                <a:tint val="45000"/>
                <a:satMod val="400000"/>
              </a:srgbClr>
            </a:duotone>
            <a:extLst>
              <a:ext uri="{BEBA8EAE-BF5A-486C-A8C5-ECC9F3942E4B}">
                <a14:imgProps xmlns:a14="http://schemas.microsoft.com/office/drawing/2010/main">
                  <a14:imgLayer r:embed="rId4">
                    <a14:imgEffect>
                      <a14:backgroundRemoval t="10000" b="90000" l="10000" r="90000">
                        <a14:foregroundMark x1="40000" y1="34667" x2="44444" y2="84444"/>
                        <a14:foregroundMark x1="37333" y1="39556" x2="24444" y2="51111"/>
                        <a14:foregroundMark x1="24444" y1="51111" x2="17333" y2="67111"/>
                        <a14:foregroundMark x1="17333" y1="67111" x2="18222" y2="67556"/>
                        <a14:foregroundMark x1="37333" y1="46667" x2="65778" y2="55111"/>
                        <a14:foregroundMark x1="46667" y1="34667" x2="66667" y2="47556"/>
                        <a14:foregroundMark x1="47111" y1="38667" x2="47111" y2="72444"/>
                        <a14:foregroundMark x1="47111" y1="72444" x2="48000" y2="74222"/>
                        <a14:foregroundMark x1="58222" y1="56444" x2="52444" y2="72444"/>
                        <a14:foregroundMark x1="52444" y1="72444" x2="52444" y2="74667"/>
                        <a14:foregroundMark x1="30667" y1="60444" x2="27556" y2="76889"/>
                        <a14:foregroundMark x1="27556" y1="76889" x2="33333" y2="80000"/>
                        <a14:foregroundMark x1="24444" y1="60889" x2="28444" y2="78222"/>
                        <a14:foregroundMark x1="28444" y1="78222" x2="45778" y2="83111"/>
                        <a14:foregroundMark x1="45778" y1="83111" x2="55111" y2="81778"/>
                        <a14:foregroundMark x1="32444" y1="42222" x2="38222" y2="59111"/>
                        <a14:foregroundMark x1="38222" y1="59111" x2="38667" y2="66667"/>
                        <a14:foregroundMark x1="32889" y1="42667" x2="24000" y2="58222"/>
                        <a14:foregroundMark x1="24000" y1="58222" x2="34222" y2="83556"/>
                        <a14:foregroundMark x1="72444" y1="31556" x2="47556" y2="47556"/>
                        <a14:foregroundMark x1="68889" y1="24000" x2="74222" y2="30667"/>
                        <a14:foregroundMark x1="68889" y1="18667" x2="80000" y2="26222"/>
                        <a14:foregroundMark x1="32000" y1="39111" x2="32000" y2="64000"/>
                        <a14:foregroundMark x1="32000" y1="64000" x2="38667" y2="76000"/>
                        <a14:backgroundMark x1="62222" y1="65778" x2="67111" y2="66667"/>
                        <a14:backgroundMark x1="61778" y1="66667" x2="67111" y2="69333"/>
                      </a14:backgroundRemoval>
                    </a14:imgEffect>
                  </a14:imgLayer>
                </a14:imgProps>
              </a:ext>
              <a:ext uri="{28A0092B-C50C-407E-A947-70E740481C1C}">
                <a14:useLocalDpi xmlns:a14="http://schemas.microsoft.com/office/drawing/2010/main" val="0"/>
              </a:ext>
            </a:extLst>
          </a:blip>
          <a:srcRect/>
          <a:stretch>
            <a:fillRect/>
          </a:stretch>
        </p:blipFill>
        <p:spPr bwMode="auto">
          <a:xfrm>
            <a:off x="281999" y="2134939"/>
            <a:ext cx="2437449" cy="2157784"/>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a:extLst>
              <a:ext uri="{FF2B5EF4-FFF2-40B4-BE49-F238E27FC236}">
                <a16:creationId xmlns:a16="http://schemas.microsoft.com/office/drawing/2014/main" id="{F4D05F01-DDF5-5F2E-5738-72DC095D254F}"/>
              </a:ext>
            </a:extLst>
          </p:cNvPr>
          <p:cNvPicPr>
            <a:picLocks noChangeAspect="1"/>
          </p:cNvPicPr>
          <p:nvPr/>
        </p:nvPicPr>
        <p:blipFill>
          <a:blip r:embed="rId5"/>
          <a:stretch>
            <a:fillRect/>
          </a:stretch>
        </p:blipFill>
        <p:spPr>
          <a:xfrm>
            <a:off x="0" y="-1"/>
            <a:ext cx="12192000" cy="1021675"/>
          </a:xfrm>
          <a:prstGeom prst="rect">
            <a:avLst/>
          </a:prstGeom>
        </p:spPr>
      </p:pic>
    </p:spTree>
    <p:extLst>
      <p:ext uri="{BB962C8B-B14F-4D97-AF65-F5344CB8AC3E}">
        <p14:creationId xmlns:p14="http://schemas.microsoft.com/office/powerpoint/2010/main" val="3601595583"/>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54B8EB1F7D4C548815799738C16CD3E" ma:contentTypeVersion="16" ma:contentTypeDescription="Creare un nuovo documento." ma:contentTypeScope="" ma:versionID="b1860c07062a9c2bb567dba0b59a5813">
  <xsd:schema xmlns:xsd="http://www.w3.org/2001/XMLSchema" xmlns:xs="http://www.w3.org/2001/XMLSchema" xmlns:p="http://schemas.microsoft.com/office/2006/metadata/properties" xmlns:ns2="b934695d-6d59-47cb-9bc6-ef2744814942" xmlns:ns3="f70c1c7b-6bd2-4b23-9196-49f108f9542b" targetNamespace="http://schemas.microsoft.com/office/2006/metadata/properties" ma:root="true" ma:fieldsID="f0aa954e5c95a8a789fc5497fdf9b99d" ns2:_="" ns3:_="">
    <xsd:import namespace="b934695d-6d59-47cb-9bc6-ef2744814942"/>
    <xsd:import namespace="f70c1c7b-6bd2-4b23-9196-49f108f9542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34695d-6d59-47cb-9bc6-ef27448149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 immagine" ma:readOnly="false" ma:fieldId="{5cf76f15-5ced-4ddc-b409-7134ff3c332f}" ma:taxonomyMulti="true" ma:sspId="fb33fc36-108e-4a3e-b8e4-c453ad425a7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0c1c7b-6bd2-4b23-9196-49f108f9542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72d58c8-bed2-4bd1-a16a-deab8ffe68a7}" ma:internalName="TaxCatchAll" ma:showField="CatchAllData" ma:web="f70c1c7b-6bd2-4b23-9196-49f108f9542b">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70c1c7b-6bd2-4b23-9196-49f108f9542b" xsi:nil="true"/>
    <lcf76f155ced4ddcb4097134ff3c332f xmlns="b934695d-6d59-47cb-9bc6-ef274481494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C91F62D-5256-453E-B1FC-CA5BA63DCCBA}"/>
</file>

<file path=customXml/itemProps2.xml><?xml version="1.0" encoding="utf-8"?>
<ds:datastoreItem xmlns:ds="http://schemas.openxmlformats.org/officeDocument/2006/customXml" ds:itemID="{B2D82EBA-9BB0-4A24-8E51-A4B3F4BABDB4}"/>
</file>

<file path=customXml/itemProps3.xml><?xml version="1.0" encoding="utf-8"?>
<ds:datastoreItem xmlns:ds="http://schemas.openxmlformats.org/officeDocument/2006/customXml" ds:itemID="{178E748F-98E4-4B5E-B0B0-29F669F01F20}"/>
</file>

<file path=docProps/app.xml><?xml version="1.0" encoding="utf-8"?>
<Properties xmlns="http://schemas.openxmlformats.org/officeDocument/2006/extended-properties" xmlns:vt="http://schemas.openxmlformats.org/officeDocument/2006/docPropsVTypes">
  <TotalTime>596</TotalTime>
  <Words>3100</Words>
  <Application>Microsoft Office PowerPoint</Application>
  <PresentationFormat>Widescreen</PresentationFormat>
  <Paragraphs>970</Paragraphs>
  <Slides>32</Slides>
  <Notes>13</Notes>
  <HiddenSlides>2</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32</vt:i4>
      </vt:variant>
    </vt:vector>
  </HeadingPairs>
  <TitlesOfParts>
    <vt:vector size="41" baseType="lpstr">
      <vt:lpstr>Arial</vt:lpstr>
      <vt:lpstr>Calibri</vt:lpstr>
      <vt:lpstr>Calibri Light</vt:lpstr>
      <vt:lpstr>Constantia</vt:lpstr>
      <vt:lpstr>Helvetica</vt:lpstr>
      <vt:lpstr>Symbol</vt:lpstr>
      <vt:lpstr>Times New Roman</vt:lpstr>
      <vt:lpstr>-webkit-standard</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Mario Romeo</dc:creator>
  <cp:lastModifiedBy>visio</cp:lastModifiedBy>
  <cp:revision>169</cp:revision>
  <dcterms:created xsi:type="dcterms:W3CDTF">2026-04-02T08:09:49Z</dcterms:created>
  <dcterms:modified xsi:type="dcterms:W3CDTF">2026-04-17T16:01:56Z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0x010100454B8EB1F7D4C548815799738C16CD3E</vt:lpwstr>
  </property>
</Properties>
</file>